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comment2.xml" ContentType="application/vnd.openxmlformats-officedocument.presentationml.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36"/>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Open Sans" panose="020B0606030504020204" pitchFamily="34"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iDgb/pn0ZMr5HadS1kVjdAOzOS7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ina Scelta"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58" y="62"/>
      </p:cViewPr>
      <p:guideLst/>
    </p:cSldViewPr>
  </p:slideViewPr>
  <p:notesTextViewPr>
    <p:cViewPr>
      <p:scale>
        <a:sx n="1" d="1"/>
        <a:sy n="1" d="1"/>
      </p:scale>
      <p:origin x="0" y="-192"/>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6.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customschemas.google.com/relationships/presentationmetadata" Target="meta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8.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7.fntdata"/><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commentAuthors" Target="commentAuthors.xml"/><Relationship Id="rId20" Type="http://schemas.openxmlformats.org/officeDocument/2006/relationships/slide" Target="slides/slide17.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5-07-01T10:19:54.017" idx="1">
    <p:pos x="1285" y="526"/>
    <p:text>Immagine non modificabile tradotta sulla base dell'immagine di pag. 5:https://tinker-project.eu/wp-content/uploads/2025/02/IT_TINKER_WP2_Framework-and-Toolkit_IT_FV.pdf
(Interno del cerchio)
Ambiente di apprendimento inclusivo di genere
Contesto autentico
Compito autentico
(In senso orario a partire da destra) Prospettive multiple
Articolazione
Riflessione
Valutazione autentica
Scaffolding
Collaborazione
Prestazioni da esperto
(Elenco)
- Dati e informazioni
- Algoritmi
- Programmazione
- Sistemi informatici
- Reti e comunicazioni
- Interazione uomo - computer
- Design e sviluppo
- Creatività digitale
- Modellazione e simulazione
- Privacy, sicurezza, protezione
- Responsabilità ed empowerment
(Esterno del cerchio, dall'alto verso il basso)
Principi inclusivi di genere
Principi di apprendimento autentico
Aree tematiche fondamentali dell'informatica</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m2iKkY8"/>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5-07-02T16:14:29.753" idx="2">
    <p:pos x="61" y="555"/>
    <p:text>Ho tradotto secondo l'originale, ma avevo il dubbio che fosse "che mostrano particolari difficoltà". Verificare.</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m4Jk44Q"/>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tinker-project.eu/it/resources/framework-and-toolki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482da58d6e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482da58d6e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Clr>
                <a:schemeClr val="dk1"/>
              </a:buClr>
              <a:buSzPts val="1400"/>
              <a:buFont typeface="Arial"/>
              <a:buNone/>
            </a:pPr>
            <a:r>
              <a:rPr lang="en-US"/>
              <a:t>L’approccio pedagogico di TINKER è in linea con il più recente rapporto del JRC, il quale sottolinea l’importanza del </a:t>
            </a:r>
            <a:r>
              <a:rPr lang="en-US" i="1"/>
              <a:t>problem solving</a:t>
            </a:r>
            <a:r>
              <a:rPr lang="en-US"/>
              <a:t> e della creazione di prodotti all’interno dei programmi di informatica, e contribuisce all’obiettivo UE di garantire, entro il 2030, che l’80% delle persone adulte siano in possesso delle competenze digitali di base e che ci siano 20 milioni di figure esperte nelle ICT tra i vari Stati membri.</a:t>
            </a:r>
            <a:endParaRPr/>
          </a:p>
          <a:p>
            <a:pPr marL="228600" lvl="0" indent="0" algn="l" rtl="0">
              <a:lnSpc>
                <a:spcPct val="100000"/>
              </a:lnSpc>
              <a:spcBef>
                <a:spcPts val="0"/>
              </a:spcBef>
              <a:spcAft>
                <a:spcPts val="0"/>
              </a:spcAft>
              <a:buClr>
                <a:schemeClr val="dk1"/>
              </a:buClr>
              <a:buSzPts val="1400"/>
              <a:buFont typeface="Arial"/>
              <a:buNone/>
            </a:pPr>
            <a:r>
              <a:rPr lang="en-US"/>
              <a:t>In particolare, dato il carattere frammentario e disomogeneo dei programmi formativi di informatica nelle scuole europee (Committee on European Computing Education, 2017), data la mancanza di comprensione adeguata da parte delle e degli studenti (Commissione europea, 2019) e date le costanti disuguaglianze di genere in tale ambito (Eurostat, 2025), è risultata evidente l’esigenza di un approccio più completo, inclusivo e centrato sulle e sugli studenti. </a:t>
            </a:r>
            <a:endParaRPr/>
          </a:p>
        </p:txBody>
      </p:sp>
      <p:sp>
        <p:nvSpPr>
          <p:cNvPr id="158" name="Google Shape;158;g3482da58d6e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82da58d6e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482da58d6e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endParaRPr sz="1000">
              <a:highlight>
                <a:srgbClr val="FFFFFF"/>
              </a:highlight>
              <a:latin typeface="Arial"/>
              <a:ea typeface="Arial"/>
              <a:cs typeface="Arial"/>
              <a:sym typeface="Arial"/>
            </a:endParaRPr>
          </a:p>
        </p:txBody>
      </p:sp>
      <p:sp>
        <p:nvSpPr>
          <p:cNvPr id="167" name="Google Shape;167;g3482da58d6e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48349fd051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348349fd051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Al fine di colmare le lacune nell’apprendimento e nell’insegnamento dell’informatica da parte del personale docente, TINKER mira a sviluppare un </a:t>
            </a:r>
            <a:r>
              <a:rPr lang="en-US" u="sng">
                <a:solidFill>
                  <a:schemeClr val="hlink"/>
                </a:solidFill>
                <a:hlinkClick r:id="rId3"/>
              </a:rPr>
              <a:t>quadro pedagogico</a:t>
            </a:r>
            <a:r>
              <a:rPr lang="en-US"/>
              <a:t> basato sugli elementi del diagramma sopra riportato: a) aree dell’informatica e competenze; b) apprendimento autentico; c) pratiche inclusive di genere. Ciascuna di queste componenti del quadro di riferimento di TINKER sarà esaminata nelle prossime Diapositiva. </a:t>
            </a:r>
            <a:endParaRPr/>
          </a:p>
        </p:txBody>
      </p:sp>
      <p:sp>
        <p:nvSpPr>
          <p:cNvPr id="176" name="Google Shape;176;g348349fd051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48349fd051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348349fd051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TINKER basa il proprio intervento sul quadro di riferimento per la scuola primaria e secondaria di primo grado sviluppato dalla coalizione Informatics4Al,l allo scopo di sopperire alla mancanza di un quadro armonizzato di competenze informatiche. Il quadro, sorto dall’analisi comparativa dei programmi didattici di specifici Paesi UE, rappresenta la base del progetto TINKER, che mira a migliorarlo tramite principi di apprendimento autentico e pratiche inclusive di genere.</a:t>
            </a:r>
            <a:endParaRPr/>
          </a:p>
          <a:p>
            <a:pPr marL="228600" marR="0" lvl="0" indent="0" algn="l" rtl="0">
              <a:lnSpc>
                <a:spcPct val="100000"/>
              </a:lnSpc>
              <a:spcBef>
                <a:spcPts val="0"/>
              </a:spcBef>
              <a:spcAft>
                <a:spcPts val="0"/>
              </a:spcAft>
              <a:buClr>
                <a:srgbClr val="000000"/>
              </a:buClr>
              <a:buSzPts val="1400"/>
              <a:buFont typeface="Arial"/>
              <a:buNone/>
            </a:pPr>
            <a:r>
              <a:rPr lang="en-US"/>
              <a:t>Le aree chiave dell’informatica sono qui si seguito riportate.</a:t>
            </a:r>
            <a:endParaRPr/>
          </a:p>
          <a:p>
            <a:pPr marL="457200" marR="0" lvl="0" indent="-304800" algn="l" rtl="0">
              <a:lnSpc>
                <a:spcPct val="100000"/>
              </a:lnSpc>
              <a:spcBef>
                <a:spcPts val="0"/>
              </a:spcBef>
              <a:spcAft>
                <a:spcPts val="0"/>
              </a:spcAft>
              <a:buSzPts val="1200"/>
              <a:buFont typeface="Calibri"/>
              <a:buChar char="●"/>
            </a:pPr>
            <a:r>
              <a:rPr lang="en-US"/>
              <a:t>Dati e informazioni</a:t>
            </a:r>
            <a:endParaRPr/>
          </a:p>
          <a:p>
            <a:pPr marL="457200" marR="0" lvl="0" indent="-304800" algn="l" rtl="0">
              <a:lnSpc>
                <a:spcPct val="100000"/>
              </a:lnSpc>
              <a:spcBef>
                <a:spcPts val="0"/>
              </a:spcBef>
              <a:spcAft>
                <a:spcPts val="0"/>
              </a:spcAft>
              <a:buSzPts val="1200"/>
              <a:buFont typeface="Calibri"/>
              <a:buChar char="●"/>
            </a:pPr>
            <a:r>
              <a:rPr lang="en-US"/>
              <a:t>Algoritmi</a:t>
            </a:r>
            <a:endParaRPr/>
          </a:p>
          <a:p>
            <a:pPr marL="457200" marR="0" lvl="0" indent="-304800" algn="l" rtl="0">
              <a:lnSpc>
                <a:spcPct val="100000"/>
              </a:lnSpc>
              <a:spcBef>
                <a:spcPts val="0"/>
              </a:spcBef>
              <a:spcAft>
                <a:spcPts val="0"/>
              </a:spcAft>
              <a:buSzPts val="1200"/>
              <a:buFont typeface="Calibri"/>
              <a:buChar char="●"/>
            </a:pPr>
            <a:r>
              <a:rPr lang="en-US"/>
              <a:t>Programmazione</a:t>
            </a:r>
            <a:endParaRPr/>
          </a:p>
          <a:p>
            <a:pPr marL="457200" marR="0" lvl="0" indent="-304800" algn="l" rtl="0">
              <a:lnSpc>
                <a:spcPct val="100000"/>
              </a:lnSpc>
              <a:spcBef>
                <a:spcPts val="0"/>
              </a:spcBef>
              <a:spcAft>
                <a:spcPts val="0"/>
              </a:spcAft>
              <a:buSzPts val="1200"/>
              <a:buFont typeface="Calibri"/>
              <a:buChar char="●"/>
            </a:pPr>
            <a:r>
              <a:rPr lang="en-US"/>
              <a:t>Sistemi informatici</a:t>
            </a:r>
            <a:endParaRPr/>
          </a:p>
          <a:p>
            <a:pPr marL="457200" marR="0" lvl="0" indent="-304800" algn="l" rtl="0">
              <a:lnSpc>
                <a:spcPct val="100000"/>
              </a:lnSpc>
              <a:spcBef>
                <a:spcPts val="0"/>
              </a:spcBef>
              <a:spcAft>
                <a:spcPts val="0"/>
              </a:spcAft>
              <a:buSzPts val="1200"/>
              <a:buFont typeface="Calibri"/>
              <a:buChar char="●"/>
            </a:pPr>
            <a:r>
              <a:rPr lang="en-US"/>
              <a:t>Reti e comunicazioni</a:t>
            </a:r>
            <a:endParaRPr/>
          </a:p>
          <a:p>
            <a:pPr marL="457200" marR="0" lvl="0" indent="-304800" algn="l" rtl="0">
              <a:lnSpc>
                <a:spcPct val="100000"/>
              </a:lnSpc>
              <a:spcBef>
                <a:spcPts val="0"/>
              </a:spcBef>
              <a:spcAft>
                <a:spcPts val="0"/>
              </a:spcAft>
              <a:buSzPts val="1200"/>
              <a:buFont typeface="Calibri"/>
              <a:buChar char="●"/>
            </a:pPr>
            <a:r>
              <a:rPr lang="en-US"/>
              <a:t>Interazione uomo - computer</a:t>
            </a:r>
            <a:endParaRPr/>
          </a:p>
          <a:p>
            <a:pPr marL="457200" marR="0" lvl="0" indent="-304800" algn="l" rtl="0">
              <a:lnSpc>
                <a:spcPct val="100000"/>
              </a:lnSpc>
              <a:spcBef>
                <a:spcPts val="0"/>
              </a:spcBef>
              <a:spcAft>
                <a:spcPts val="0"/>
              </a:spcAft>
              <a:buSzPts val="1200"/>
              <a:buFont typeface="Calibri"/>
              <a:buChar char="●"/>
            </a:pPr>
            <a:r>
              <a:rPr lang="en-US"/>
              <a:t>Design e sviluppo</a:t>
            </a:r>
            <a:endParaRPr/>
          </a:p>
          <a:p>
            <a:pPr marL="457200" marR="0" lvl="0" indent="-304800" algn="l" rtl="0">
              <a:lnSpc>
                <a:spcPct val="100000"/>
              </a:lnSpc>
              <a:spcBef>
                <a:spcPts val="0"/>
              </a:spcBef>
              <a:spcAft>
                <a:spcPts val="0"/>
              </a:spcAft>
              <a:buSzPts val="1200"/>
              <a:buFont typeface="Calibri"/>
              <a:buChar char="●"/>
            </a:pPr>
            <a:r>
              <a:rPr lang="en-US"/>
              <a:t>Creatività digitale</a:t>
            </a:r>
            <a:endParaRPr/>
          </a:p>
          <a:p>
            <a:pPr marL="457200" marR="0" lvl="0" indent="-304800" algn="l" rtl="0">
              <a:lnSpc>
                <a:spcPct val="100000"/>
              </a:lnSpc>
              <a:spcBef>
                <a:spcPts val="0"/>
              </a:spcBef>
              <a:spcAft>
                <a:spcPts val="0"/>
              </a:spcAft>
              <a:buSzPts val="1200"/>
              <a:buFont typeface="Calibri"/>
              <a:buChar char="●"/>
            </a:pPr>
            <a:r>
              <a:rPr lang="en-US"/>
              <a:t>Modellazione e simulazione</a:t>
            </a:r>
            <a:endParaRPr/>
          </a:p>
          <a:p>
            <a:pPr marL="457200" marR="0" lvl="0" indent="-304800" algn="l" rtl="0">
              <a:lnSpc>
                <a:spcPct val="100000"/>
              </a:lnSpc>
              <a:spcBef>
                <a:spcPts val="0"/>
              </a:spcBef>
              <a:spcAft>
                <a:spcPts val="0"/>
              </a:spcAft>
              <a:buSzPts val="1200"/>
              <a:buFont typeface="Calibri"/>
              <a:buChar char="●"/>
            </a:pPr>
            <a:r>
              <a:rPr lang="en-US"/>
              <a:t>Privacy, sicurezza, protezione</a:t>
            </a:r>
            <a:endParaRPr/>
          </a:p>
          <a:p>
            <a:pPr marL="457200" marR="0" lvl="0" indent="-304800" algn="l" rtl="0">
              <a:lnSpc>
                <a:spcPct val="100000"/>
              </a:lnSpc>
              <a:spcBef>
                <a:spcPts val="0"/>
              </a:spcBef>
              <a:spcAft>
                <a:spcPts val="0"/>
              </a:spcAft>
              <a:buSzPts val="1200"/>
              <a:buFont typeface="Calibri"/>
              <a:buChar char="●"/>
            </a:pPr>
            <a:r>
              <a:rPr lang="en-US"/>
              <a:t>Responsabilità ed</a:t>
            </a:r>
            <a:r>
              <a:rPr lang="en-US" i="1"/>
              <a:t> empowerment</a:t>
            </a:r>
            <a:endParaRPr i="1"/>
          </a:p>
          <a:p>
            <a:pPr marL="0" lvl="0" indent="0" algn="l" rtl="0">
              <a:spcBef>
                <a:spcPts val="0"/>
              </a:spcBef>
              <a:spcAft>
                <a:spcPts val="0"/>
              </a:spcAft>
              <a:buNone/>
            </a:pPr>
            <a:endParaRPr/>
          </a:p>
        </p:txBody>
      </p:sp>
      <p:sp>
        <p:nvSpPr>
          <p:cNvPr id="184" name="Google Shape;184;g348349fd051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48349fd051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g348349fd051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US"/>
              <a:t>TINKER adotta il modello dell’apprendimento autentico. Secondo questo approccio pedagogico moderno, le e gli studenti partecipano attivamente alla risoluzione di problemi che hanno rilevanza nel mondo reale. Tale modello include principi come contesto e compiti autentici, collaborazione, riflessione e valutazione, al fine di passare da una memorizzazione meccanica alla comprensione pratica dell’informatica.</a:t>
            </a:r>
            <a:endParaRPr/>
          </a:p>
        </p:txBody>
      </p:sp>
      <p:sp>
        <p:nvSpPr>
          <p:cNvPr id="202" name="Google Shape;202;g348349fd051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49161778f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349161778f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SzPts val="1400"/>
              <a:buNone/>
            </a:pPr>
            <a:r>
              <a:rPr lang="en-US"/>
              <a:t>Il quadro TINKER adotta pratiche inclusive di genere che si basano sulla teoria critica e sulla pedagogia, sulla pedagogia femminista e sull’intersezionalità. Si pone l’obiettivo di promuovere la consapevolezza sulla diversità di genere, valutare i pregiudizi di genere, bilanciare le attività educative, utilizzare un linguaggio inclusivo in relazione al genere, fornire esempi accessibili e incoraggiare le discussioni aperte. Lo scopo è quello di stimolare la motivazione nei confronti dell’informatica tra le e gli studenti, in particolare tra le bambine e le ragazze e le minoranze di genere, in linea con il modello dell’apprendimento autentico. </a:t>
            </a:r>
            <a:endParaRPr/>
          </a:p>
        </p:txBody>
      </p:sp>
      <p:sp>
        <p:nvSpPr>
          <p:cNvPr id="220" name="Google Shape;220;g349161778f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482da58d6e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g3482da58d6e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400"/>
              <a:buFont typeface="Arial"/>
              <a:buNone/>
            </a:pPr>
            <a:r>
              <a:rPr lang="en-US">
                <a:solidFill>
                  <a:srgbClr val="2B454E"/>
                </a:solidFill>
              </a:rPr>
              <a:t>Ciascun partecipante lavora individualmente. L’educatrice o educatore offre guida e chiarimenti laddove necessari.</a:t>
            </a:r>
            <a:endParaRPr>
              <a:solidFill>
                <a:srgbClr val="2B454E"/>
              </a:solidFill>
            </a:endParaRPr>
          </a:p>
          <a:p>
            <a:pPr marL="0" lvl="0" indent="0" algn="l" rtl="0">
              <a:lnSpc>
                <a:spcPct val="90000"/>
              </a:lnSpc>
              <a:spcBef>
                <a:spcPts val="1000"/>
              </a:spcBef>
              <a:spcAft>
                <a:spcPts val="0"/>
              </a:spcAft>
              <a:buClr>
                <a:schemeClr val="dk1"/>
              </a:buClr>
              <a:buSzPts val="1400"/>
              <a:buFont typeface="Arial"/>
              <a:buNone/>
            </a:pPr>
            <a:r>
              <a:rPr lang="en-US">
                <a:solidFill>
                  <a:srgbClr val="2B454E"/>
                </a:solidFill>
              </a:rPr>
              <a:t>Si consiglia, inoltre, al personale docente di condividere le proprie riflessioni mediante uno strumento collaborativo, come Padlet. La formatrice o il formatore potrebbe poi raggruppare le somiglianze e/o le differenze, enfatizzando i concetti chiave (ad es., “osservando le risposte su Padlet, vedo che molte e molti di voi si sono concentrati su …)</a:t>
            </a:r>
            <a:endParaRPr>
              <a:solidFill>
                <a:srgbClr val="2B454E"/>
              </a:solidFill>
            </a:endParaRPr>
          </a:p>
          <a:p>
            <a:pPr marL="0" lvl="0" indent="0" algn="l" rtl="0">
              <a:lnSpc>
                <a:spcPct val="90000"/>
              </a:lnSpc>
              <a:spcBef>
                <a:spcPts val="1000"/>
              </a:spcBef>
              <a:spcAft>
                <a:spcPts val="0"/>
              </a:spcAft>
              <a:buClr>
                <a:schemeClr val="dk1"/>
              </a:buClr>
              <a:buSzPts val="1400"/>
              <a:buFont typeface="Arial"/>
              <a:buNone/>
            </a:pPr>
            <a:endParaRPr sz="1100">
              <a:solidFill>
                <a:srgbClr val="1D1D1B"/>
              </a:solidFill>
            </a:endParaRPr>
          </a:p>
        </p:txBody>
      </p:sp>
      <p:sp>
        <p:nvSpPr>
          <p:cNvPr id="243" name="Google Shape;243;g3482da58d6e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49161778f7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g349161778f7_0_5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Questa sezione permette alle e ai partecipanti di comprendere meglio il concetto di apprendimento autentico e i suoi principi chiave.</a:t>
            </a:r>
            <a:endParaRPr/>
          </a:p>
          <a:p>
            <a:pPr marL="0" lvl="0" indent="0" algn="l" rtl="0">
              <a:lnSpc>
                <a:spcPct val="100000"/>
              </a:lnSpc>
              <a:spcBef>
                <a:spcPts val="0"/>
              </a:spcBef>
              <a:spcAft>
                <a:spcPts val="0"/>
              </a:spcAft>
              <a:buSzPts val="1400"/>
              <a:buNone/>
            </a:pPr>
            <a:r>
              <a:rPr lang="en-US"/>
              <a:t>Come già menzionato nell’analisi del quadro di TINKER, verrà adottato un modello di apprendimento autentico, che enfatizza la risoluzione di problemi reali e l’applicazione delle conoscenze nei contesti pratici.</a:t>
            </a:r>
            <a:endParaRPr/>
          </a:p>
          <a:p>
            <a:pPr marL="0" lvl="0" indent="0" algn="l" rtl="0">
              <a:lnSpc>
                <a:spcPct val="100000"/>
              </a:lnSpc>
              <a:spcBef>
                <a:spcPts val="0"/>
              </a:spcBef>
              <a:spcAft>
                <a:spcPts val="0"/>
              </a:spcAft>
              <a:buSzPts val="1400"/>
              <a:buNone/>
            </a:pPr>
            <a:endParaRPr/>
          </a:p>
        </p:txBody>
      </p:sp>
      <p:sp>
        <p:nvSpPr>
          <p:cNvPr id="255" name="Google Shape;255;g349161778f7_0_5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49161778f7_0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g349161778f7_0_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Il modello dell’apprendimento autentico è in contrasto con gli approcci tradizionali basati sulla memorizzazione meccanica e promuove una comprensione approfondita tramite il costruttivismo (Piaget, 1975) e il costruttivismo sociale (Vygotsky, 1978), l’apprendimento situato (Lave &amp; Wenger, 1991; Lave, 1988), le comunità di pratica (Stein et al., 2004) e le comunità di apprendimento (Scardamalia &amp; Bereiter, 1994).</a:t>
            </a:r>
            <a:endParaRPr/>
          </a:p>
          <a:p>
            <a:pPr marL="0" lvl="0" indent="0" algn="l" rtl="0">
              <a:lnSpc>
                <a:spcPct val="100000"/>
              </a:lnSpc>
              <a:spcBef>
                <a:spcPts val="0"/>
              </a:spcBef>
              <a:spcAft>
                <a:spcPts val="0"/>
              </a:spcAft>
              <a:buSzPts val="1400"/>
              <a:buNone/>
            </a:pPr>
            <a:r>
              <a:rPr lang="en-US"/>
              <a:t>• Costruttivismo: il ruolo attivo delle e degli studenti nella costruzione di un nuovo significato tramite l’esperienza, che integra conoscenze nuove a conoscenze preesistenti (Piaget, 1975)</a:t>
            </a:r>
            <a:endParaRPr/>
          </a:p>
          <a:p>
            <a:pPr marL="0" lvl="0" indent="0" algn="l" rtl="0">
              <a:lnSpc>
                <a:spcPct val="100000"/>
              </a:lnSpc>
              <a:spcBef>
                <a:spcPts val="0"/>
              </a:spcBef>
              <a:spcAft>
                <a:spcPts val="0"/>
              </a:spcAft>
              <a:buClr>
                <a:schemeClr val="dk1"/>
              </a:buClr>
              <a:buSzPts val="1100"/>
              <a:buFont typeface="Arial"/>
              <a:buNone/>
            </a:pPr>
            <a:r>
              <a:rPr lang="en-US"/>
              <a:t>• Costruttivismo sociale: l’interazione sociale e la collaborazione svolgono un ruolo cruciale nella costruzione di conoscenza (Vygotsky, 1978)</a:t>
            </a:r>
            <a:endParaRPr/>
          </a:p>
          <a:p>
            <a:pPr marL="0" lvl="0" indent="0" algn="l" rtl="0">
              <a:lnSpc>
                <a:spcPct val="100000"/>
              </a:lnSpc>
              <a:spcBef>
                <a:spcPts val="0"/>
              </a:spcBef>
              <a:spcAft>
                <a:spcPts val="0"/>
              </a:spcAft>
              <a:buSzPts val="1400"/>
              <a:buNone/>
            </a:pPr>
            <a:r>
              <a:rPr lang="en-US"/>
              <a:t>• Apprendimento situato: la conoscenza non è astratta ma radicata all’interno del contesto e della cultura, ed è quindi “situata” (Lave, 198830; Lave &amp; Wenger, 1991)</a:t>
            </a:r>
            <a:endParaRPr/>
          </a:p>
          <a:p>
            <a:pPr marL="0" lvl="0" indent="0" algn="l" rtl="0">
              <a:lnSpc>
                <a:spcPct val="100000"/>
              </a:lnSpc>
              <a:spcBef>
                <a:spcPts val="0"/>
              </a:spcBef>
              <a:spcAft>
                <a:spcPts val="0"/>
              </a:spcAft>
              <a:buSzPts val="1400"/>
              <a:buNone/>
            </a:pPr>
            <a:r>
              <a:rPr lang="en-US"/>
              <a:t>• Comunità di pratica: le comunità di pratica, un aspetto chiave dell’apprendimento situato, sono costituite da individui che partecipano attivamente all’apprendimento collettivo, in quanto condividono obiettivi e norme comuni (Stein et al., 2004)</a:t>
            </a:r>
            <a:endParaRPr/>
          </a:p>
          <a:p>
            <a:pPr marL="0" lvl="0" indent="0" algn="l" rtl="0">
              <a:lnSpc>
                <a:spcPct val="100000"/>
              </a:lnSpc>
              <a:spcBef>
                <a:spcPts val="0"/>
              </a:spcBef>
              <a:spcAft>
                <a:spcPts val="0"/>
              </a:spcAft>
              <a:buSzPts val="1400"/>
              <a:buNone/>
            </a:pPr>
            <a:r>
              <a:rPr lang="en-US"/>
              <a:t>• Comunità di apprendimento: una comunità di apprendimento è l’applicazione delle comunità di pratica nel contesto educativo. L’obiettivo di una comunità è promuovere e creare conoscenza collettiva, che possa giovare a tutta la scuola e ai singoli membri (Scardamalia &amp; Bereiter, 1994)</a:t>
            </a:r>
            <a:endParaRPr/>
          </a:p>
        </p:txBody>
      </p:sp>
      <p:sp>
        <p:nvSpPr>
          <p:cNvPr id="265" name="Google Shape;265;g349161778f7_0_9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49161778f7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349161778f7_0_6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a:t>Secondo Cole (1990) e Herrington e Oliver (2000), le e gli studenti spesso vedono la conoscenza come puramente educativa, a meno che non venga applicata in un contesto reale. I principi necessari per progettare ambienti di apprendimento autentico (Herrington et al., 2014; Herrington &amp; Oliver, 2000) sono i seguenti:</a:t>
            </a:r>
            <a:endParaRPr/>
          </a:p>
          <a:p>
            <a:pPr marL="457200" lvl="0" indent="-317500" algn="l" rtl="0">
              <a:lnSpc>
                <a:spcPct val="100000"/>
              </a:lnSpc>
              <a:spcBef>
                <a:spcPts val="0"/>
              </a:spcBef>
              <a:spcAft>
                <a:spcPts val="0"/>
              </a:spcAft>
              <a:buClr>
                <a:schemeClr val="dk1"/>
              </a:buClr>
              <a:buSzPts val="1400"/>
              <a:buChar char="-"/>
            </a:pPr>
            <a:r>
              <a:rPr lang="en-US"/>
              <a:t>contesto autentico</a:t>
            </a:r>
            <a:endParaRPr/>
          </a:p>
          <a:p>
            <a:pPr marL="457200" lvl="0" indent="-317500" algn="l" rtl="0">
              <a:lnSpc>
                <a:spcPct val="100000"/>
              </a:lnSpc>
              <a:spcBef>
                <a:spcPts val="0"/>
              </a:spcBef>
              <a:spcAft>
                <a:spcPts val="0"/>
              </a:spcAft>
              <a:buClr>
                <a:schemeClr val="dk1"/>
              </a:buClr>
              <a:buSzPts val="1400"/>
              <a:buChar char="-"/>
            </a:pPr>
            <a:r>
              <a:rPr lang="en-US"/>
              <a:t>compito autentico</a:t>
            </a:r>
            <a:endParaRPr/>
          </a:p>
          <a:p>
            <a:pPr marL="457200" lvl="0" indent="-317500" algn="l" rtl="0">
              <a:lnSpc>
                <a:spcPct val="100000"/>
              </a:lnSpc>
              <a:spcBef>
                <a:spcPts val="0"/>
              </a:spcBef>
              <a:spcAft>
                <a:spcPts val="0"/>
              </a:spcAft>
              <a:buClr>
                <a:schemeClr val="dk1"/>
              </a:buClr>
              <a:buSzPts val="1400"/>
              <a:buChar char="-"/>
            </a:pPr>
            <a:r>
              <a:rPr lang="en-US"/>
              <a:t>prestazione esperta (modelli di ruolo)</a:t>
            </a:r>
            <a:endParaRPr/>
          </a:p>
          <a:p>
            <a:pPr marL="457200" lvl="0" indent="-317500" algn="l" rtl="0">
              <a:lnSpc>
                <a:spcPct val="100000"/>
              </a:lnSpc>
              <a:spcBef>
                <a:spcPts val="0"/>
              </a:spcBef>
              <a:spcAft>
                <a:spcPts val="0"/>
              </a:spcAft>
              <a:buClr>
                <a:schemeClr val="dk1"/>
              </a:buClr>
              <a:buSzPts val="1400"/>
              <a:buChar char="-"/>
            </a:pPr>
            <a:r>
              <a:rPr lang="en-US"/>
              <a:t>prospettive diverse</a:t>
            </a:r>
            <a:endParaRPr/>
          </a:p>
          <a:p>
            <a:pPr marL="457200" lvl="0" indent="-317500" algn="l" rtl="0">
              <a:lnSpc>
                <a:spcPct val="100000"/>
              </a:lnSpc>
              <a:spcBef>
                <a:spcPts val="0"/>
              </a:spcBef>
              <a:spcAft>
                <a:spcPts val="0"/>
              </a:spcAft>
              <a:buClr>
                <a:schemeClr val="dk1"/>
              </a:buClr>
              <a:buSzPts val="1400"/>
              <a:buChar char="-"/>
            </a:pPr>
            <a:r>
              <a:rPr lang="en-US"/>
              <a:t>collaborazione</a:t>
            </a:r>
            <a:endParaRPr/>
          </a:p>
          <a:p>
            <a:pPr marL="457200" lvl="0" indent="-317500" algn="l" rtl="0">
              <a:lnSpc>
                <a:spcPct val="100000"/>
              </a:lnSpc>
              <a:spcBef>
                <a:spcPts val="0"/>
              </a:spcBef>
              <a:spcAft>
                <a:spcPts val="0"/>
              </a:spcAft>
              <a:buClr>
                <a:schemeClr val="dk1"/>
              </a:buClr>
              <a:buSzPts val="1400"/>
              <a:buChar char="-"/>
            </a:pPr>
            <a:r>
              <a:rPr lang="en-US"/>
              <a:t>articolazione</a:t>
            </a:r>
            <a:endParaRPr/>
          </a:p>
          <a:p>
            <a:pPr marL="457200" lvl="0" indent="-317500" algn="l" rtl="0">
              <a:lnSpc>
                <a:spcPct val="100000"/>
              </a:lnSpc>
              <a:spcBef>
                <a:spcPts val="0"/>
              </a:spcBef>
              <a:spcAft>
                <a:spcPts val="0"/>
              </a:spcAft>
              <a:buClr>
                <a:schemeClr val="dk1"/>
              </a:buClr>
              <a:buSzPts val="1400"/>
              <a:buChar char="-"/>
            </a:pPr>
            <a:r>
              <a:rPr lang="en-US"/>
              <a:t>riflessione</a:t>
            </a:r>
            <a:endParaRPr/>
          </a:p>
          <a:p>
            <a:pPr marL="457200" lvl="0" indent="-317500" algn="l" rtl="0">
              <a:lnSpc>
                <a:spcPct val="100000"/>
              </a:lnSpc>
              <a:spcBef>
                <a:spcPts val="0"/>
              </a:spcBef>
              <a:spcAft>
                <a:spcPts val="0"/>
              </a:spcAft>
              <a:buClr>
                <a:schemeClr val="dk1"/>
              </a:buClr>
              <a:buSzPts val="1400"/>
              <a:buChar char="-"/>
            </a:pPr>
            <a:r>
              <a:rPr lang="en-US" i="1"/>
              <a:t>scaffolding</a:t>
            </a:r>
            <a:endParaRPr i="1"/>
          </a:p>
          <a:p>
            <a:pPr marL="457200" lvl="0" indent="-317500" algn="l" rtl="0">
              <a:lnSpc>
                <a:spcPct val="100000"/>
              </a:lnSpc>
              <a:spcBef>
                <a:spcPts val="0"/>
              </a:spcBef>
              <a:spcAft>
                <a:spcPts val="0"/>
              </a:spcAft>
              <a:buClr>
                <a:schemeClr val="dk1"/>
              </a:buClr>
              <a:buSzPts val="1400"/>
              <a:buChar char="-"/>
            </a:pPr>
            <a:r>
              <a:rPr lang="en-US"/>
              <a:t>valutazione autentica</a:t>
            </a:r>
            <a:endParaRPr/>
          </a:p>
          <a:p>
            <a:pPr marL="0" lvl="0" indent="0" algn="l" rtl="0">
              <a:lnSpc>
                <a:spcPct val="100000"/>
              </a:lnSpc>
              <a:spcBef>
                <a:spcPts val="0"/>
              </a:spcBef>
              <a:spcAft>
                <a:spcPts val="0"/>
              </a:spcAft>
              <a:buSzPts val="1400"/>
              <a:buNone/>
            </a:pPr>
            <a:r>
              <a:rPr lang="en-US"/>
              <a:t>Tali principi saranno esaminati nel dettaglio nell’Unità successiva.</a:t>
            </a:r>
            <a:endParaRPr/>
          </a:p>
        </p:txBody>
      </p:sp>
      <p:sp>
        <p:nvSpPr>
          <p:cNvPr id="278" name="Google Shape;278;g349161778f7_0_6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 name="Google Shape;8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49161778f7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g349161778f7_0_1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Dividere le e i partecipanti in gruppi e porre loro la seguente domanda: in che modo avete attuato l’apprendimento autentico in classe?</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I gruppi dovrebbero condividere le proprie idee registrandole su uno strumento collaborativo (ad es. Padlet).</a:t>
            </a:r>
            <a:endParaRPr>
              <a:solidFill>
                <a:srgbClr val="2B454E"/>
              </a:solidFill>
            </a:endParaRPr>
          </a:p>
        </p:txBody>
      </p:sp>
      <p:sp>
        <p:nvSpPr>
          <p:cNvPr id="296" name="Google Shape;296;g349161778f7_0_1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49161778f7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g349161778f7_0_1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8" name="Google Shape;308;g349161778f7_0_14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49161778f7_0_1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g349161778f7_0_1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Le statiche UE mostrano uno squilibrio di genere transazionale sia in termini di risultati formativi che di occupazione. In primo luogo, nel 2022, la percentuale di donne specializzate e con un lavoro nell’ambito delle ICT in Italia corrispondeva al 16,1%, nei Paesi Bassi al 17,5%, in Belgio al 19,%, in Irlanda al 20%, in Croazia al 20,9%, a Cipro al 19, 4% e in Grecia al 21,3% (Eurostat, 2022). I dati più recenti mostrano livelli di disuguaglianza simili. Nel 2020, il numero di donne iscritte all’istruzione terziaria per completare una laurea nelle ICT era inferiore rispetto agli uomini: indicativamente 2500 in Grecia, 30 000 in Italia e 4000 nei Paesi Bassi (Eurostat, 2022). Nello stesso anno, la percentuale di donne laureate in ambiti come scienze, informatica, ingegneria, industria manifatturiera ed edilizia era inferiore rispetto a quella degli uomini. Tale differenza di genere è presente nei Paesi partner: in Belgio, la percentuale di uomini  è superiore a quella delle donne del 15%, di circa il 10% nei Paesi Bassi, del 6% in Italia, di quasi il 28% in Irlanda, del 7% a Cipro e del 5% in Grecia. Inoltre, l’Indice sull’uguaglianza di genere evidenzia come, nel 2019, il punteggio dell’Italia relativo all’uguaglianza nell’ambito della conoscenza (ad es. livello di istruzione e partecipazione all’istruzione) raggiungeva soltanto il 62,7% (EIGE, 202216). La maggior parte dei Paesi partner ha un punteggio inferiore alla media, in particolare: Cipro con il 15%, la Grecia con il 54,6%, la Croazia con il 51,8% e l’Italia con il 59% (EIGE, 202216). Alla luce di ciò, i dati più approfonditi indicano l’esigenza di prendere misure significative per promuovere e ottenere l’uguaglianza di genere. Al tempo stesso, manca ancora un approccio al genere contemporaneo che includa anche le minoranze di genere, ed è questo l’obiettivo che questo progetto vuole portare avanti. </a:t>
            </a:r>
            <a:endParaRPr/>
          </a:p>
        </p:txBody>
      </p:sp>
      <p:sp>
        <p:nvSpPr>
          <p:cNvPr id="316" name="Google Shape;316;g349161778f7_0_1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49161778f7_0_1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g349161778f7_0_16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Il grafico rappresenta l’occupazione nelle ICT secondo il genere in Europa nei seguenti paesi: Paesi Bassi, Belgio, Irlanda, Croazia, Cipro, Grecia.</a:t>
            </a:r>
            <a:endParaRPr/>
          </a:p>
        </p:txBody>
      </p:sp>
      <p:sp>
        <p:nvSpPr>
          <p:cNvPr id="325" name="Google Shape;325;g349161778f7_0_16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349161778f7_0_1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L’apprendimento autentico pone in evidenza le applicazioni pratiche delle conoscenze e la risoluzione di problemi, le quali permettono di evidenziare la natura varia e preziosa dell’informatica, contrastando gli stereotipi tradizionali che limitano la partecipazione.</a:t>
            </a:r>
            <a:endParaRPr/>
          </a:p>
          <a:p>
            <a:pPr marL="0" lvl="0" indent="0" algn="l" rtl="0">
              <a:lnSpc>
                <a:spcPct val="100000"/>
              </a:lnSpc>
              <a:spcBef>
                <a:spcPts val="0"/>
              </a:spcBef>
              <a:spcAft>
                <a:spcPts val="0"/>
              </a:spcAft>
              <a:buSzPts val="1400"/>
              <a:buNone/>
            </a:pPr>
            <a:r>
              <a:rPr lang="en-US"/>
              <a:t>Mostrando l’impatto sociale e la natura interdisciplinare dell’informatica, l’apprendimento autentico può ampliare la percezione di tale ambito oltre gli stereotipi tradizionali.</a:t>
            </a:r>
            <a:endParaRPr/>
          </a:p>
          <a:p>
            <a:pPr marL="0" lvl="0" indent="0" algn="l" rtl="0">
              <a:lnSpc>
                <a:spcPct val="100000"/>
              </a:lnSpc>
              <a:spcBef>
                <a:spcPts val="0"/>
              </a:spcBef>
              <a:spcAft>
                <a:spcPts val="0"/>
              </a:spcAft>
              <a:buSzPts val="1400"/>
              <a:buNone/>
            </a:pPr>
            <a:endParaRPr/>
          </a:p>
        </p:txBody>
      </p:sp>
      <p:sp>
        <p:nvSpPr>
          <p:cNvPr id="331" name="Google Shape;331;g349161778f7_0_1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49161778f7_0_1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g349161778f7_0_1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L’apprendimento autentico include attività coinvolgenti, quali discussioni, riflessioni e programmazione, le quali contribuiscono a stimolare e mantenere l’interesse nell'informatica da parte delle e degli studenti, in particolare delle bambine e delle ragazze e delle minoranze di genere.</a:t>
            </a:r>
            <a:endParaRPr/>
          </a:p>
          <a:p>
            <a:pPr marL="0" lvl="0" indent="0" algn="l" rtl="0">
              <a:lnSpc>
                <a:spcPct val="100000"/>
              </a:lnSpc>
              <a:spcBef>
                <a:spcPts val="0"/>
              </a:spcBef>
              <a:spcAft>
                <a:spcPts val="0"/>
              </a:spcAft>
              <a:buSzPts val="1400"/>
              <a:buNone/>
            </a:pPr>
            <a:r>
              <a:rPr lang="en-US"/>
              <a:t>Ciò garantisce un coinvolgimento continuo e significativo delle e degli studenti.</a:t>
            </a:r>
            <a:endParaRPr/>
          </a:p>
        </p:txBody>
      </p:sp>
      <p:sp>
        <p:nvSpPr>
          <p:cNvPr id="340" name="Google Shape;340;g349161778f7_0_1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L’apprendimento esperienziale, come specificato da Christou et al. (2022), costituisce una componente chiave delle pratiche inclusive di genere.</a:t>
            </a:r>
            <a:endParaRPr/>
          </a:p>
        </p:txBody>
      </p:sp>
      <p:sp>
        <p:nvSpPr>
          <p:cNvPr id="349" name="Google Shape;34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49161778f7_0_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g349161778f7_0_19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L’apprendimento autentico include opportunità di successo a basso rischio, incoraggia una mentalità di crescita e offre progetti autodiretti. Questi elementi contribuiscono a sviluppare la fiducia in se stesse e se stessi, il che è essenziale per superare i sentimenti di inadeguatezza potrebbero colpire soprattutto le bambine, le ragazze e le minoranze di genere.</a:t>
            </a:r>
            <a:endParaRPr/>
          </a:p>
          <a:p>
            <a:pPr marL="0" lvl="0" indent="0" algn="l" rtl="0">
              <a:lnSpc>
                <a:spcPct val="100000"/>
              </a:lnSpc>
              <a:spcBef>
                <a:spcPts val="0"/>
              </a:spcBef>
              <a:spcAft>
                <a:spcPts val="0"/>
              </a:spcAft>
              <a:buSzPts val="1400"/>
              <a:buNone/>
            </a:pPr>
            <a:r>
              <a:rPr lang="en-US"/>
              <a:t>La partecipazione delle e degli studenti a progetti basati sul mondo reale e osservare i risultati del loro operato permette loro di accrescere la fiducia nelle proprie abilità. </a:t>
            </a:r>
            <a:endParaRPr/>
          </a:p>
          <a:p>
            <a:pPr marL="0" lvl="0" indent="0" algn="l" rtl="0">
              <a:lnSpc>
                <a:spcPct val="100000"/>
              </a:lnSpc>
              <a:spcBef>
                <a:spcPts val="0"/>
              </a:spcBef>
              <a:spcAft>
                <a:spcPts val="0"/>
              </a:spcAft>
              <a:buSzPts val="1400"/>
              <a:buNone/>
            </a:pPr>
            <a:r>
              <a:rPr lang="en-US"/>
              <a:t>Sostanzialmente, l’apprendimento creativo contribuisce a creare un ambiente di apprendimento più inclusivo e coinvolgente, che permette di collegare i concetti informatici alle loro applicazioni reali, promuovendo così un senso di appartenenza e fornendo alle e agli studenti gli strumenti necessari per puntare a diventare scienziate e scienziati di successo, indipendente dal genere.</a:t>
            </a:r>
            <a:endParaRPr/>
          </a:p>
        </p:txBody>
      </p:sp>
      <p:sp>
        <p:nvSpPr>
          <p:cNvPr id="358" name="Google Shape;358;g349161778f7_0_19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494feb71ba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g3494feb71b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Le e i partecipanti dovrebbero condividere il proprio pensiero all’interno dei gruppi stabiliti nell’attività precedente. Sulla base della discussione, chiedere loro di scrivere su Padlet o su un altro strumento collaborativo (ad es., documenti Word condivisi online) alcune parole chiave relative alle strategie di insegnamento da loro adottate.</a:t>
            </a:r>
            <a:endParaRPr>
              <a:solidFill>
                <a:srgbClr val="2B454E"/>
              </a:solidFill>
            </a:endParaRPr>
          </a:p>
        </p:txBody>
      </p:sp>
      <p:sp>
        <p:nvSpPr>
          <p:cNvPr id="367" name="Google Shape;367;g3494feb71ba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494feb71ba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g3494feb71ba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Le e i partecipanti devono riflettere sulle proprie pratiche educative e stabilire se queste sono in linea con le pratiche di apprendimento autentico e inclusivo di genere. </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Dovranno, inoltre, rispondere alla domanda seguente:</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quali aspetti della lezione avete trovato più illuminanti?</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La formatrice o il formatore riassume le idee chiave ricavate e incoraggia il personale docente a integrare le riflessioni sorte all’interno delle proprie pratiche di insegnamento.</a:t>
            </a:r>
            <a:endParaRPr>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p:txBody>
      </p:sp>
      <p:sp>
        <p:nvSpPr>
          <p:cNvPr id="379" name="Google Shape;379;g3494feb71ba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4" name="Google Shape;9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8" name="Google Shape;38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97" name="Google Shape;397;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3577421c70c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3" name="Google Shape;403;g3577421c70c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3" name="Google Shape;1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49161778f7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g349161778f7_0_1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2" name="Google Shape;112;g349161778f7_0_1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21" name="Google Shape;12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Ciascun partecipante lavora individualmente. L’educatrice o educatore offre guida e chiarimenti laddove necessari.</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Si consiglia, inoltre, al personale docente di condividere le proprie riflessioni mediante uno strumento collaborativo, come Padlet. Poi, l’educatrice o educatore procede alla spiegazione delle tematiche principali dell’unità e degli obiettivi attesi.</a:t>
            </a:r>
            <a:endParaRPr>
              <a:solidFill>
                <a:srgbClr val="2B454E"/>
              </a:solidFill>
            </a:endParaRPr>
          </a:p>
        </p:txBody>
      </p:sp>
      <p:sp>
        <p:nvSpPr>
          <p:cNvPr id="130" name="Google Shape;13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482da58d6e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482da58d6e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400"/>
              <a:buFont typeface="Arial"/>
              <a:buNone/>
            </a:pPr>
            <a:r>
              <a:rPr lang="en-US">
                <a:solidFill>
                  <a:srgbClr val="2B454E"/>
                </a:solidFill>
              </a:rPr>
              <a:t>Ciascun partecipante lavora individualmente. L’educatrice o educatore offre guida e chiarimenti laddove necessari.</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r>
              <a:rPr lang="en-US"/>
              <a:t>Il progetto TINKER (an auThentIc learNing and gender inclusive frameworK for tEaching infoRmatics in schools across Europe) mira a rivoluzionare l’educazione informatica nelle scuole primarie e secondarie di primo grado attraverso l’offerta di un quadro pedagogico completo. Radicato nei principi dell’apprendimento autentico, il progetto incoraggia le e gli studenti a impegnarsi in compiti concreti, promuovendo l’esplorazione e le connessioni intenzionali tra conoscenze teoriche ed esperienze pratiche.</a:t>
            </a:r>
            <a:endParaRPr/>
          </a:p>
          <a:p>
            <a:pPr marL="457200" marR="0" lvl="0" indent="-228600" algn="l" rtl="0">
              <a:lnSpc>
                <a:spcPct val="100000"/>
              </a:lnSpc>
              <a:spcBef>
                <a:spcPts val="0"/>
              </a:spcBef>
              <a:spcAft>
                <a:spcPts val="0"/>
              </a:spcAft>
              <a:buClr>
                <a:srgbClr val="000000"/>
              </a:buClr>
              <a:buSzPts val="1400"/>
              <a:buFont typeface="Arial"/>
              <a:buNone/>
            </a:pPr>
            <a:r>
              <a:rPr lang="en-US"/>
              <a:t>L’obiettivo primario di TINKER è sviluppare e mettere in opera un quadro pedagogico di apprendimento reale ed empirico, per l’insegnamento dell’informatica nell’istruzione primaria e secondaria inferiore, attraverso un approccio contemporaneo che tenga conto del genere.</a:t>
            </a:r>
            <a:endParaRPr/>
          </a:p>
        </p:txBody>
      </p:sp>
      <p:sp>
        <p:nvSpPr>
          <p:cNvPr id="142" name="Google Shape;142;g3482da58d6e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482da58d6e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3482da58d6e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Il progetto TINKER mira a raggiungere i seguenti obiettivi:</a:t>
            </a:r>
            <a:endParaRPr/>
          </a:p>
          <a:p>
            <a:pPr marL="457200" marR="0" lvl="0" indent="-304800" algn="l" rtl="0">
              <a:lnSpc>
                <a:spcPct val="100000"/>
              </a:lnSpc>
              <a:spcBef>
                <a:spcPts val="0"/>
              </a:spcBef>
              <a:spcAft>
                <a:spcPts val="0"/>
              </a:spcAft>
              <a:buSzPts val="1200"/>
              <a:buFont typeface="Calibri"/>
              <a:buAutoNum type="arabicPeriod"/>
            </a:pPr>
            <a:r>
              <a:rPr lang="en-US"/>
              <a:t>Promuovere l’utilizzo di un quadro pedagogico per l’insegnamento e la valutazione dell’informatica attraverso l’apprendimento autentico e le pratiche inclusive di genere, nelle scuole primarie e secondarie di primo grado.</a:t>
            </a:r>
            <a:endParaRPr/>
          </a:p>
          <a:p>
            <a:pPr marL="457200" marR="0" lvl="0" indent="-304800" algn="l" rtl="0">
              <a:lnSpc>
                <a:spcPct val="100000"/>
              </a:lnSpc>
              <a:spcBef>
                <a:spcPts val="0"/>
              </a:spcBef>
              <a:spcAft>
                <a:spcPts val="0"/>
              </a:spcAft>
              <a:buSzPts val="1200"/>
              <a:buFont typeface="Calibri"/>
              <a:buAutoNum type="arabicPeriod"/>
            </a:pPr>
            <a:r>
              <a:rPr lang="en-US"/>
              <a:t>Contribuire allo sviluppo delle capacità del personale docente di creare spazi di apprendimento autentico, applicando pratiche inclusive di genere all’insegnamento dell’informatica.</a:t>
            </a:r>
            <a:endParaRPr/>
          </a:p>
          <a:p>
            <a:pPr marL="457200" marR="0" lvl="0" indent="-304800" algn="l" rtl="0">
              <a:lnSpc>
                <a:spcPct val="100000"/>
              </a:lnSpc>
              <a:spcBef>
                <a:spcPts val="0"/>
              </a:spcBef>
              <a:spcAft>
                <a:spcPts val="0"/>
              </a:spcAft>
              <a:buSzPts val="1200"/>
              <a:buFont typeface="Calibri"/>
              <a:buAutoNum type="arabicPeriod"/>
            </a:pPr>
            <a:r>
              <a:rPr lang="en-US"/>
              <a:t>Supportare l’apprendimento reciproco in Europa e facilitare l’adozione di approcci pedagogici empirici all’insegnamento e alla valutazione dell’informatica.</a:t>
            </a:r>
            <a:endParaRPr/>
          </a:p>
          <a:p>
            <a:pPr marL="457200" marR="0" lvl="0" indent="-304800" algn="l" rtl="0">
              <a:lnSpc>
                <a:spcPct val="100000"/>
              </a:lnSpc>
              <a:spcBef>
                <a:spcPts val="0"/>
              </a:spcBef>
              <a:spcAft>
                <a:spcPts val="0"/>
              </a:spcAft>
              <a:buSzPts val="1200"/>
              <a:buFont typeface="Calibri"/>
              <a:buAutoNum type="arabicPeriod"/>
            </a:pPr>
            <a:r>
              <a:rPr lang="en-US"/>
              <a:t>Coinvolgere le e i responsabili delle politiche dell’Unione europea nelle discussioni relative all’insegnamento e alla valutazione dell’informatica, al fine di migliorare le competenze pratiche e digitali del personale docente.</a:t>
            </a:r>
            <a:endParaRPr/>
          </a:p>
          <a:p>
            <a:pPr marL="228600" marR="0" lvl="0" indent="0" algn="l" rtl="0">
              <a:lnSpc>
                <a:spcPct val="100000"/>
              </a:lnSpc>
              <a:spcBef>
                <a:spcPts val="0"/>
              </a:spcBef>
              <a:spcAft>
                <a:spcPts val="0"/>
              </a:spcAft>
              <a:buClr>
                <a:srgbClr val="000000"/>
              </a:buClr>
              <a:buSzPts val="1400"/>
              <a:buFont typeface="Arial"/>
              <a:buNone/>
            </a:pPr>
            <a:endParaRPr/>
          </a:p>
        </p:txBody>
      </p:sp>
      <p:sp>
        <p:nvSpPr>
          <p:cNvPr id="151" name="Google Shape;151;g3482da58d6e_0_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g35298998c20_1_60"/>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g35298998c20_1_60"/>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g35298998c20_1_60"/>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g35298998c20_1_60"/>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g35298998c20_1_60"/>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46" name="Google Shape;46;g35298998c20_1_60"/>
          <p:cNvGrpSpPr/>
          <p:nvPr/>
        </p:nvGrpSpPr>
        <p:grpSpPr>
          <a:xfrm>
            <a:off x="2179811" y="4729766"/>
            <a:ext cx="7832078" cy="1110328"/>
            <a:chOff x="2179603" y="4888792"/>
            <a:chExt cx="7798544" cy="1110328"/>
          </a:xfrm>
        </p:grpSpPr>
        <p:pic>
          <p:nvPicPr>
            <p:cNvPr id="47" name="Google Shape;47;g35298998c20_1_60"/>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48" name="Google Shape;48;g35298998c20_1_60"/>
            <p:cNvPicPr preferRelativeResize="0"/>
            <p:nvPr/>
          </p:nvPicPr>
          <p:blipFill rotWithShape="1">
            <a:blip r:embed="rId5">
              <a:alphaModFix/>
            </a:blip>
            <a:srcRect l="9995" t="21987" r="6843" b="5543"/>
            <a:stretch/>
          </p:blipFill>
          <p:spPr>
            <a:xfrm>
              <a:off x="3796545" y="4949617"/>
              <a:ext cx="1406759" cy="526545"/>
            </a:xfrm>
            <a:prstGeom prst="rect">
              <a:avLst/>
            </a:prstGeom>
            <a:noFill/>
            <a:ln>
              <a:noFill/>
            </a:ln>
          </p:spPr>
        </p:pic>
        <p:pic>
          <p:nvPicPr>
            <p:cNvPr id="49" name="Google Shape;49;g35298998c20_1_60"/>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50" name="Google Shape;50;g35298998c20_1_60"/>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51" name="Google Shape;51;g35298998c20_1_60"/>
            <p:cNvPicPr preferRelativeResize="0"/>
            <p:nvPr/>
          </p:nvPicPr>
          <p:blipFill rotWithShape="1">
            <a:blip r:embed="rId8">
              <a:alphaModFix/>
            </a:blip>
            <a:srcRect l="6518" t="2903" r="6456"/>
            <a:stretch/>
          </p:blipFill>
          <p:spPr>
            <a:xfrm>
              <a:off x="7781600" y="4945247"/>
              <a:ext cx="2196547" cy="545647"/>
            </a:xfrm>
            <a:prstGeom prst="rect">
              <a:avLst/>
            </a:prstGeom>
            <a:noFill/>
            <a:ln>
              <a:noFill/>
            </a:ln>
          </p:spPr>
        </p:pic>
        <p:pic>
          <p:nvPicPr>
            <p:cNvPr id="52" name="Google Shape;52;g35298998c20_1_60"/>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53" name="Google Shape;53;g35298998c20_1_60"/>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54" name="Google Shape;54;g35298998c20_1_60"/>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55" name="Google Shape;55;g35298998c20_1_60"/>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56" name="Google Shape;56;g35298998c20_1_60"/>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77421c70c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77421c70c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77421c70c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77421c70c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 name="Google Shape;65;g3577421c70c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6" name="Google Shape;66;g3577421c70c_0_63"/>
          <p:cNvGrpSpPr/>
          <p:nvPr/>
        </p:nvGrpSpPr>
        <p:grpSpPr>
          <a:xfrm>
            <a:off x="2179811" y="4729766"/>
            <a:ext cx="7832078" cy="1110328"/>
            <a:chOff x="2179603" y="4888792"/>
            <a:chExt cx="7798544" cy="1110328"/>
          </a:xfrm>
        </p:grpSpPr>
        <p:pic>
          <p:nvPicPr>
            <p:cNvPr id="67" name="Google Shape;67;g3577421c70c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68" name="Google Shape;68;g3577421c70c_0_63"/>
            <p:cNvPicPr preferRelativeResize="0"/>
            <p:nvPr/>
          </p:nvPicPr>
          <p:blipFill rotWithShape="1">
            <a:blip r:embed="rId5">
              <a:alphaModFix/>
            </a:blip>
            <a:srcRect l="9995" t="21987" r="6843" b="5543"/>
            <a:stretch/>
          </p:blipFill>
          <p:spPr>
            <a:xfrm>
              <a:off x="3796545" y="4949617"/>
              <a:ext cx="1406759" cy="526545"/>
            </a:xfrm>
            <a:prstGeom prst="rect">
              <a:avLst/>
            </a:prstGeom>
            <a:noFill/>
            <a:ln>
              <a:noFill/>
            </a:ln>
          </p:spPr>
        </p:pic>
        <p:pic>
          <p:nvPicPr>
            <p:cNvPr id="69" name="Google Shape;69;g3577421c70c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0" name="Google Shape;70;g3577421c70c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1" name="Google Shape;71;g3577421c70c_0_63"/>
            <p:cNvPicPr preferRelativeResize="0"/>
            <p:nvPr/>
          </p:nvPicPr>
          <p:blipFill rotWithShape="1">
            <a:blip r:embed="rId8">
              <a:alphaModFix/>
            </a:blip>
            <a:srcRect l="6518" t="2903" r="6456"/>
            <a:stretch/>
          </p:blipFill>
          <p:spPr>
            <a:xfrm>
              <a:off x="7781600" y="4945247"/>
              <a:ext cx="2196547" cy="545647"/>
            </a:xfrm>
            <a:prstGeom prst="rect">
              <a:avLst/>
            </a:prstGeom>
            <a:noFill/>
            <a:ln>
              <a:noFill/>
            </a:ln>
          </p:spPr>
        </p:pic>
        <p:pic>
          <p:nvPicPr>
            <p:cNvPr id="72" name="Google Shape;72;g3577421c70c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3" name="Google Shape;73;g3577421c70c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4" name="Google Shape;74;g3577421c70c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5" name="Google Shape;75;g3577421c70c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6" name="Google Shape;76;g3577421c70c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77421c70c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77421c70c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235"/>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77421c70c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77421c70c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publications.jrc.ec.europa.eu/repository/handle/JRC128347" TargetMode="External"/><Relationship Id="rId3" Type="http://schemas.openxmlformats.org/officeDocument/2006/relationships/image" Target="../media/image20.png"/><Relationship Id="rId7" Type="http://schemas.openxmlformats.org/officeDocument/2006/relationships/hyperlink" Target="https://www.consilium.europa.eu/en/infographics/digital-decade/#:~:text=The%20EU's%20targets%20for%20a,infrastructures%2C%20businesses%20and%20public%20services."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hyperlink" Target="https://ec.europa.eu/eurostat/statistics-explained/index.php?title=ICT_specialists_in_employment" TargetMode="External"/><Relationship Id="rId5" Type="http://schemas.openxmlformats.org/officeDocument/2006/relationships/hyperlink" Target="https://data.europa.eu/doi/10.2759/23401" TargetMode="External"/><Relationship Id="rId4" Type="http://schemas.openxmlformats.org/officeDocument/2006/relationships/hyperlink" Target="https://dl.acm.org/doi/book/10.1145/3106077"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tinker-project.eu/it/resources/framework-and-toolkit/"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comments" Target="../comments/comment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ec.europa.eu/eurostat/statistics-explained/index.php?title=ICT_specialists_in_employment"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hyperlink" Target="https://eige.europa.eu/gender-equality-index/2022" TargetMode="External"/><Relationship Id="rId4" Type="http://schemas.openxmlformats.org/officeDocument/2006/relationships/hyperlink" Target="https://data.europa.eu/doi/10.2759/23401"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comments" Target="../comments/comment2.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JanH119/videos"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1007/978-3-031-05061-9_34" TargetMode="External"/><Relationship Id="rId7" Type="http://schemas.openxmlformats.org/officeDocument/2006/relationships/hyperlink" Target="https://eige.europa.eu/gender-equality-index/2022"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hyperlink" Target="https://ec.europa.eu/eurostat/statistics-explained/index.php?title=ICT_specialists_in_employment" TargetMode="External"/><Relationship Id="rId5" Type="http://schemas.openxmlformats.org/officeDocument/2006/relationships/hyperlink" Target="https://data.europa.eu/doi/10.2759/23401" TargetMode="External"/><Relationship Id="rId4" Type="http://schemas.openxmlformats.org/officeDocument/2006/relationships/hyperlink" Target="https://doi.org/10.1007/BF02319856"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Formazione del personale docente per una didattica dell’informatica autentica e inclusiva in termini di genere</a:t>
            </a:r>
            <a:endParaRPr/>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lnSpcReduction="10000"/>
          </a:bodyPr>
          <a:lstStyle/>
          <a:p>
            <a:pPr marL="457200" lvl="0" indent="-406400" algn="l" rtl="0">
              <a:lnSpc>
                <a:spcPct val="90000"/>
              </a:lnSpc>
              <a:spcBef>
                <a:spcPts val="1000"/>
              </a:spcBef>
              <a:spcAft>
                <a:spcPts val="0"/>
              </a:spcAft>
              <a:buClr>
                <a:schemeClr val="dk1"/>
              </a:buClr>
              <a:buSzPts val="1600"/>
              <a:buNone/>
            </a:pPr>
            <a:r>
              <a:rPr lang="en-US"/>
              <a:t>Corso di formazione TINKER per la scuola primaria e secondaria di primo grado</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3482da58d6e_0_4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L’esigenza di un approccio TINKER - 1</a:t>
            </a:r>
            <a:endParaRPr/>
          </a:p>
        </p:txBody>
      </p:sp>
      <p:pic>
        <p:nvPicPr>
          <p:cNvPr id="161" name="Google Shape;161;g3482da58d6e_0_45"/>
          <p:cNvPicPr preferRelativeResize="0"/>
          <p:nvPr/>
        </p:nvPicPr>
        <p:blipFill rotWithShape="1">
          <a:blip r:embed="rId3">
            <a:alphaModFix/>
          </a:blip>
          <a:srcRect/>
          <a:stretch/>
        </p:blipFill>
        <p:spPr>
          <a:xfrm>
            <a:off x="9919275" y="3224349"/>
            <a:ext cx="1935200" cy="3382175"/>
          </a:xfrm>
          <a:prstGeom prst="rect">
            <a:avLst/>
          </a:prstGeom>
          <a:noFill/>
          <a:ln>
            <a:noFill/>
          </a:ln>
        </p:spPr>
      </p:pic>
      <p:sp>
        <p:nvSpPr>
          <p:cNvPr id="162" name="Google Shape;162;g3482da58d6e_0_4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1000"/>
              </a:spcBef>
              <a:spcAft>
                <a:spcPts val="0"/>
              </a:spcAft>
              <a:buSzPts val="2200"/>
              <a:buChar char="●"/>
            </a:pPr>
            <a:r>
              <a:rPr lang="en-US" b="1"/>
              <a:t>L’esigenza di un approccio nuovo:</a:t>
            </a:r>
            <a:endParaRPr b="1"/>
          </a:p>
          <a:p>
            <a:pPr marL="914400" marR="0" lvl="1" indent="-342900" algn="l" rtl="0">
              <a:lnSpc>
                <a:spcPct val="90000"/>
              </a:lnSpc>
              <a:spcBef>
                <a:spcPts val="0"/>
              </a:spcBef>
              <a:spcAft>
                <a:spcPts val="0"/>
              </a:spcAft>
              <a:buSzPts val="1800"/>
              <a:buChar char="○"/>
            </a:pPr>
            <a:r>
              <a:rPr lang="en-US"/>
              <a:t>Il quadro TINKER è stato sviluppato al fine di trattare le questioni urgenti in materia di insegnamento dell’informatica in Europa.</a:t>
            </a:r>
            <a:endParaRPr/>
          </a:p>
          <a:p>
            <a:pPr marL="0" marR="0" lvl="0" indent="0" algn="l" rtl="0">
              <a:lnSpc>
                <a:spcPct val="90000"/>
              </a:lnSpc>
              <a:spcBef>
                <a:spcPts val="1000"/>
              </a:spcBef>
              <a:spcAft>
                <a:spcPts val="0"/>
              </a:spcAft>
              <a:buSzPts val="2200"/>
              <a:buNone/>
            </a:pPr>
            <a:endParaRPr/>
          </a:p>
          <a:p>
            <a:pPr marL="457200" marR="0" lvl="0" indent="-368300" algn="l" rtl="0">
              <a:lnSpc>
                <a:spcPct val="90000"/>
              </a:lnSpc>
              <a:spcBef>
                <a:spcPts val="1000"/>
              </a:spcBef>
              <a:spcAft>
                <a:spcPts val="0"/>
              </a:spcAft>
              <a:buSzPts val="2200"/>
              <a:buChar char="●"/>
            </a:pPr>
            <a:r>
              <a:rPr lang="en-US" b="1"/>
              <a:t>Sfide individuate:</a:t>
            </a:r>
            <a:endParaRPr b="1"/>
          </a:p>
          <a:p>
            <a:pPr marL="914400" marR="0" lvl="1" indent="-342900" algn="l" rtl="0">
              <a:lnSpc>
                <a:spcPct val="90000"/>
              </a:lnSpc>
              <a:spcBef>
                <a:spcPts val="0"/>
              </a:spcBef>
              <a:spcAft>
                <a:spcPts val="0"/>
              </a:spcAft>
              <a:buSzPts val="1800"/>
              <a:buChar char="○"/>
            </a:pPr>
            <a:r>
              <a:rPr lang="en-US"/>
              <a:t>Programmi didattici frammentati e incoerenti</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 (</a:t>
            </a:r>
            <a:r>
              <a:rPr lang="en-US" u="sng">
                <a:solidFill>
                  <a:schemeClr val="hlink"/>
                </a:solidFill>
                <a:hlinkClick r:id="rId4"/>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Committee on European Computing Education, 2017</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endParaRPr>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Comprensione delle e degli studenti lacunosa</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 (</a:t>
            </a:r>
            <a:r>
              <a:rPr lang="en-US" u="sng">
                <a:solidFill>
                  <a:schemeClr val="hlink"/>
                </a:solidFill>
                <a:hlinkClick r:id="rId5"/>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Commissione europea, 2019</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endParaRPr>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Disuguaglianze di genere costanti (</a:t>
            </a:r>
            <a:r>
              <a:rPr lang="en-US" u="sng">
                <a:solidFill>
                  <a:schemeClr val="hlink"/>
                </a:solidFill>
                <a:hlinkClick r:id="rId6"/>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Eurostat, 2025</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endParaRPr>
          </a:p>
          <a:p>
            <a:pPr marL="91440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Competenze digitali lacunose e carenza di figure specializzate nelle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ICT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a:t>
            </a:r>
            <a:r>
              <a:rPr lang="en-US" u="sng">
                <a:solidFill>
                  <a:schemeClr val="hlink"/>
                </a:solidFill>
                <a:hlinkClick r:id="rId7"/>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Obiettivi UE 2030</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a:t>
            </a:r>
            <a:endParaRPr sz="2200">
              <a:solidFill>
                <a:schemeClr val="accent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endParaRPr>
          </a:p>
          <a:p>
            <a:pPr marL="914400" marR="0" lvl="1" indent="-342900" algn="l" rtl="0">
              <a:lnSpc>
                <a:spcPct val="90000"/>
              </a:lnSpc>
              <a:spcBef>
                <a:spcPts val="0"/>
              </a:spcBef>
              <a:spcAft>
                <a:spcPts val="0"/>
              </a:spcAft>
              <a:buSzPts val="1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Attenzione insufficiente sul </a:t>
            </a:r>
            <a:r>
              <a:rPr lang="en-US" i="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problem solving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e sulla creazione di prodotti</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 (</a:t>
            </a:r>
            <a:r>
              <a:rPr lang="en-US" u="sng">
                <a:solidFill>
                  <a:schemeClr val="hlink"/>
                </a:solidFill>
                <a:hlinkClick r:id="rId8"/>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Rapporto del JRC</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4"/>
                  </a:ext>
                </a:extLst>
              </a:rPr>
              <a:t>)</a:t>
            </a:r>
            <a:endParaRPr/>
          </a:p>
          <a:p>
            <a:pPr marL="1371600" marR="0" lvl="2" indent="-320039" algn="l" rtl="0">
              <a:lnSpc>
                <a:spcPct val="90000"/>
              </a:lnSpc>
              <a:spcBef>
                <a:spcPts val="0"/>
              </a:spcBef>
              <a:spcAft>
                <a:spcPts val="0"/>
              </a:spcAft>
              <a:buSzPts val="1440"/>
              <a:buChar char="■"/>
            </a:pPr>
            <a:r>
              <a:rPr lang="en-US"/>
              <a:t>L’ultimo rapporto del JRC sottolinea l’esigenza di programmi formativi che diano priorità alle competenze pratiche. </a:t>
            </a:r>
            <a:endParaRPr/>
          </a:p>
          <a:p>
            <a:pPr marL="1371600" marR="0" lvl="2" indent="-320038" algn="l" rtl="0">
              <a:lnSpc>
                <a:spcPct val="90000"/>
              </a:lnSpc>
              <a:spcBef>
                <a:spcPts val="0"/>
              </a:spcBef>
              <a:spcAft>
                <a:spcPts val="0"/>
              </a:spcAft>
              <a:buSzPts val="1440"/>
              <a:buChar char="■"/>
            </a:pPr>
            <a:r>
              <a:rPr lang="en-US"/>
              <a:t>Questo divario compromette lo sviluppo di competenze essenziali all’economia digitale.</a:t>
            </a:r>
            <a:endParaRPr b="1"/>
          </a:p>
        </p:txBody>
      </p:sp>
      <p:sp>
        <p:nvSpPr>
          <p:cNvPr id="163" name="Google Shape;163;g3482da58d6e_0_4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i="1">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endParaRPr i="1">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82da58d6e_0_5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L’esigenza di un approccio TINKER - 2</a:t>
            </a:r>
            <a:endParaRPr/>
          </a:p>
        </p:txBody>
      </p:sp>
      <p:sp>
        <p:nvSpPr>
          <p:cNvPr id="170" name="Google Shape;170;g3482da58d6e_0_5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SzPts val="2200"/>
              <a:buNone/>
            </a:pPr>
            <a:r>
              <a:rPr lang="en-US" b="1"/>
              <a:t>Le lacune individuate nelle ricerche documentali e sul campo condotte a Cipro, Grecia, nei Paesi Bassi, in Irlanda, Italia e Croazia includono:</a:t>
            </a:r>
            <a:endParaRPr b="1"/>
          </a:p>
          <a:p>
            <a:pPr marL="457200" marR="0" lvl="0" indent="-368300" algn="just" rtl="0">
              <a:lnSpc>
                <a:spcPct val="90000"/>
              </a:lnSpc>
              <a:spcBef>
                <a:spcPts val="1000"/>
              </a:spcBef>
              <a:spcAft>
                <a:spcPts val="0"/>
              </a:spcAft>
              <a:buSzPts val="2200"/>
              <a:buChar char="●"/>
            </a:pPr>
            <a:r>
              <a:rPr lang="en-US" b="1"/>
              <a:t>Attuazione disarmonica dell’apprendimento autentico</a:t>
            </a:r>
            <a:r>
              <a:rPr lang="en-US"/>
              <a:t>: difficoltà nel collegamento dei concetti teorici alle applicazioni reali.</a:t>
            </a:r>
            <a:endParaRPr/>
          </a:p>
          <a:p>
            <a:pPr marL="457200" marR="0" lvl="0" indent="-368300" algn="just" rtl="0">
              <a:lnSpc>
                <a:spcPct val="90000"/>
              </a:lnSpc>
              <a:spcBef>
                <a:spcPts val="0"/>
              </a:spcBef>
              <a:spcAft>
                <a:spcPts val="0"/>
              </a:spcAft>
              <a:buSzPts val="2200"/>
              <a:buChar char="●"/>
            </a:pPr>
            <a:r>
              <a:rPr lang="en-US" b="1"/>
              <a:t>Inclusione di genere lacunosa</a:t>
            </a:r>
            <a:r>
              <a:rPr lang="en-US"/>
              <a:t>: strategie insufficienti per contrastare le disuguaglianze e gli stereotipi di genere nel campo dell’informatica.</a:t>
            </a:r>
            <a:endParaRPr/>
          </a:p>
          <a:p>
            <a:pPr marL="457200" marR="0" lvl="0" indent="-368300" algn="just" rtl="0">
              <a:lnSpc>
                <a:spcPct val="90000"/>
              </a:lnSpc>
              <a:spcBef>
                <a:spcPts val="0"/>
              </a:spcBef>
              <a:spcAft>
                <a:spcPts val="0"/>
              </a:spcAft>
              <a:buSzPts val="2200"/>
              <a:buChar char="●"/>
            </a:pPr>
            <a:r>
              <a:rPr lang="en-US" b="1"/>
              <a:t>Struttura dei programmi formativi disomogenea</a:t>
            </a:r>
            <a:r>
              <a:rPr lang="en-US"/>
              <a:t>: discrepanze nell’integrazione dell’informatica all'interno dei programmi didattici nazionali.</a:t>
            </a:r>
            <a:endParaRPr/>
          </a:p>
          <a:p>
            <a:pPr marL="457200" marR="0" lvl="0" indent="-368300" algn="just" rtl="0">
              <a:lnSpc>
                <a:spcPct val="90000"/>
              </a:lnSpc>
              <a:spcBef>
                <a:spcPts val="0"/>
              </a:spcBef>
              <a:spcAft>
                <a:spcPts val="0"/>
              </a:spcAft>
              <a:buSzPts val="2200"/>
              <a:buChar char="●"/>
            </a:pPr>
            <a:r>
              <a:rPr lang="en-US" b="1"/>
              <a:t>Preparazione del personale docente:</a:t>
            </a:r>
            <a:r>
              <a:rPr lang="en-US"/>
              <a:t> lacune nella formazione e nello sviluppo personale del personale docente nell’ambito della pedagogia informatica moderna</a:t>
            </a:r>
            <a:endParaRPr/>
          </a:p>
        </p:txBody>
      </p:sp>
      <p:pic>
        <p:nvPicPr>
          <p:cNvPr id="171" name="Google Shape;171;g3482da58d6e_0_52"/>
          <p:cNvPicPr preferRelativeResize="0"/>
          <p:nvPr/>
        </p:nvPicPr>
        <p:blipFill rotWithShape="1">
          <a:blip r:embed="rId3">
            <a:alphaModFix/>
          </a:blip>
          <a:srcRect/>
          <a:stretch/>
        </p:blipFill>
        <p:spPr>
          <a:xfrm>
            <a:off x="10488275" y="4218800"/>
            <a:ext cx="1366200" cy="2387725"/>
          </a:xfrm>
          <a:prstGeom prst="rect">
            <a:avLst/>
          </a:prstGeom>
          <a:noFill/>
          <a:ln>
            <a:noFill/>
          </a:ln>
        </p:spPr>
      </p:pic>
      <p:sp>
        <p:nvSpPr>
          <p:cNvPr id="172" name="Google Shape;172;g3482da58d6e_0_52"/>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i="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ù</a:t>
            </a:r>
            <a:endParaRPr i="1">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48349fd051_0_1"/>
          <p:cNvSpPr txBox="1"/>
          <p:nvPr/>
        </p:nvSpPr>
        <p:spPr>
          <a:xfrm>
            <a:off x="2456275" y="6457850"/>
            <a:ext cx="8058000" cy="692700"/>
          </a:xfrm>
          <a:prstGeom prst="rect">
            <a:avLst/>
          </a:prstGeom>
          <a:noFill/>
          <a:ln>
            <a:noFill/>
          </a:ln>
        </p:spPr>
        <p:txBody>
          <a:bodyPr spcFirstLastPara="1" wrap="square" lIns="91425" tIns="91425" rIns="91425" bIns="91425" anchor="t" anchorCtr="0">
            <a:spAutoFit/>
          </a:bodyPr>
          <a:lstStyle/>
          <a:p>
            <a:pPr marL="0" marR="0" lvl="0" indent="0" algn="l" rtl="0">
              <a:lnSpc>
                <a:spcPct val="120000"/>
              </a:lnSpc>
              <a:spcBef>
                <a:spcPts val="0"/>
              </a:spcBef>
              <a:spcAft>
                <a:spcPts val="0"/>
              </a:spcAft>
              <a:buClr>
                <a:srgbClr val="000000"/>
              </a:buClr>
              <a:buSzPts val="1500"/>
              <a:buFont typeface="Arial"/>
              <a:buNone/>
            </a:pPr>
            <a:r>
              <a:rPr lang="en-US" sz="1500">
                <a:highlight>
                  <a:srgbClr val="FFFFFF"/>
                </a:highlight>
                <a:latin typeface="Calibri"/>
                <a:ea typeface="Calibri"/>
                <a:cs typeface="Calibri"/>
                <a:sym typeface="Calibri"/>
              </a:rPr>
              <a:t>Quadro di riferimento e </a:t>
            </a:r>
            <a:r>
              <a:rPr lang="en-US" sz="1500" i="1">
                <a:highlight>
                  <a:srgbClr val="FFFFFF"/>
                </a:highlight>
                <a:latin typeface="Calibri"/>
                <a:ea typeface="Calibri"/>
                <a:cs typeface="Calibri"/>
                <a:sym typeface="Calibri"/>
              </a:rPr>
              <a:t>toolkit </a:t>
            </a:r>
            <a:r>
              <a:rPr lang="en-US" sz="1500">
                <a:highlight>
                  <a:srgbClr val="FFFFFF"/>
                </a:highlight>
                <a:latin typeface="Calibri"/>
                <a:ea typeface="Calibri"/>
                <a:cs typeface="Calibri"/>
                <a:sym typeface="Calibri"/>
              </a:rPr>
              <a:t>TINKER</a:t>
            </a:r>
            <a:r>
              <a:rPr lang="en-US" sz="1500" b="0" i="0" u="none" strike="noStrike" cap="none">
                <a:solidFill>
                  <a:srgbClr val="000000"/>
                </a:solidFill>
                <a:highlight>
                  <a:srgbClr val="FFFFFF"/>
                </a:highlight>
                <a:latin typeface="Calibri"/>
                <a:ea typeface="Calibri"/>
                <a:cs typeface="Calibri"/>
                <a:sym typeface="Calibri"/>
              </a:rPr>
              <a:t>: </a:t>
            </a:r>
            <a:r>
              <a:rPr lang="en-US" sz="1500" b="0" i="0" u="sng" strike="noStrike" cap="none">
                <a:solidFill>
                  <a:schemeClr val="hlink"/>
                </a:solidFill>
                <a:highlight>
                  <a:srgbClr val="FFFFFF"/>
                </a:highlight>
                <a:latin typeface="Calibri"/>
                <a:ea typeface="Calibri"/>
                <a:cs typeface="Calibri"/>
                <a:sym typeface="Calibri"/>
                <a:hlinkClick r:id="rId3"/>
              </a:rPr>
              <a:t>https://tinker-project.eu/resources/framework-and-toolkit/</a:t>
            </a:r>
            <a:r>
              <a:rPr lang="en-US" sz="1500" b="0" i="0" u="none" strike="noStrike" cap="none">
                <a:solidFill>
                  <a:srgbClr val="000000"/>
                </a:solidFill>
                <a:highlight>
                  <a:srgbClr val="FFFFFF"/>
                </a:highlight>
                <a:latin typeface="Calibri"/>
                <a:ea typeface="Calibri"/>
                <a:cs typeface="Calibri"/>
                <a:sym typeface="Calibri"/>
              </a:rPr>
              <a:t> </a:t>
            </a:r>
            <a:endParaRPr sz="1500" b="0" i="0" u="none" strike="noStrike" cap="none">
              <a:solidFill>
                <a:srgbClr val="000000"/>
              </a:solidFill>
              <a:highlight>
                <a:srgbClr val="FFFFFF"/>
              </a:highlight>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500"/>
              <a:buFont typeface="Arial"/>
              <a:buNone/>
            </a:pPr>
            <a:endParaRPr sz="1500" b="0" i="0" u="none" strike="noStrike" cap="none">
              <a:solidFill>
                <a:srgbClr val="000000"/>
              </a:solidFill>
              <a:highlight>
                <a:srgbClr val="FFFFFF"/>
              </a:highlight>
              <a:latin typeface="Calibri"/>
              <a:ea typeface="Calibri"/>
              <a:cs typeface="Calibri"/>
              <a:sym typeface="Calibri"/>
            </a:endParaRPr>
          </a:p>
        </p:txBody>
      </p:sp>
      <p:sp>
        <p:nvSpPr>
          <p:cNvPr id="179" name="Google Shape;179;g348349fd051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Il quadro di TINKER</a:t>
            </a:r>
            <a:endParaRPr/>
          </a:p>
        </p:txBody>
      </p:sp>
      <p:pic>
        <p:nvPicPr>
          <p:cNvPr id="180" name="Google Shape;180;g348349fd051_0_1"/>
          <p:cNvPicPr preferRelativeResize="0"/>
          <p:nvPr/>
        </p:nvPicPr>
        <p:blipFill rotWithShape="1">
          <a:blip r:embed="rId4">
            <a:alphaModFix/>
          </a:blip>
          <a:srcRect/>
          <a:stretch/>
        </p:blipFill>
        <p:spPr>
          <a:xfrm>
            <a:off x="2041200" y="835692"/>
            <a:ext cx="8058062" cy="575575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48349fd051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Il quadro di TINKER - aree dell’informatica e competenze</a:t>
            </a:r>
            <a:endParaRPr/>
          </a:p>
        </p:txBody>
      </p:sp>
      <p:sp>
        <p:nvSpPr>
          <p:cNvPr id="187" name="Google Shape;187;g348349fd051_0_11"/>
          <p:cNvSpPr/>
          <p:nvPr/>
        </p:nvSpPr>
        <p:spPr>
          <a:xfrm>
            <a:off x="285975" y="903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Dati e informazioni</a:t>
            </a:r>
            <a:endParaRPr sz="1700" b="0" i="0" u="none" strike="noStrike" cap="none">
              <a:solidFill>
                <a:srgbClr val="000000"/>
              </a:solidFill>
              <a:latin typeface="Calibri"/>
              <a:ea typeface="Calibri"/>
              <a:cs typeface="Calibri"/>
              <a:sym typeface="Calibri"/>
            </a:endParaRPr>
          </a:p>
        </p:txBody>
      </p:sp>
      <p:sp>
        <p:nvSpPr>
          <p:cNvPr id="188" name="Google Shape;188;g348349fd051_0_11"/>
          <p:cNvSpPr/>
          <p:nvPr/>
        </p:nvSpPr>
        <p:spPr>
          <a:xfrm>
            <a:off x="438375" y="1437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Algori</a:t>
            </a:r>
            <a:r>
              <a:rPr lang="en-US" sz="1700">
                <a:latin typeface="Calibri"/>
                <a:ea typeface="Calibri"/>
                <a:cs typeface="Calibri"/>
                <a:sym typeface="Calibri"/>
              </a:rPr>
              <a:t>tmi</a:t>
            </a:r>
            <a:endParaRPr sz="1700" b="0" i="0" u="none" strike="noStrike" cap="none">
              <a:solidFill>
                <a:srgbClr val="000000"/>
              </a:solidFill>
              <a:latin typeface="Calibri"/>
              <a:ea typeface="Calibri"/>
              <a:cs typeface="Calibri"/>
              <a:sym typeface="Calibri"/>
            </a:endParaRPr>
          </a:p>
        </p:txBody>
      </p:sp>
      <p:sp>
        <p:nvSpPr>
          <p:cNvPr id="189" name="Google Shape;189;g348349fd051_0_11"/>
          <p:cNvSpPr/>
          <p:nvPr/>
        </p:nvSpPr>
        <p:spPr>
          <a:xfrm>
            <a:off x="590775" y="1970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Program</a:t>
            </a:r>
            <a:r>
              <a:rPr lang="en-US" sz="1700">
                <a:latin typeface="Calibri"/>
                <a:ea typeface="Calibri"/>
                <a:cs typeface="Calibri"/>
                <a:sym typeface="Calibri"/>
              </a:rPr>
              <a:t>mazione</a:t>
            </a:r>
            <a:endParaRPr sz="1700" b="0" i="0" u="none" strike="noStrike" cap="none">
              <a:solidFill>
                <a:srgbClr val="000000"/>
              </a:solidFill>
              <a:latin typeface="Calibri"/>
              <a:ea typeface="Calibri"/>
              <a:cs typeface="Calibri"/>
              <a:sym typeface="Calibri"/>
            </a:endParaRPr>
          </a:p>
        </p:txBody>
      </p:sp>
      <p:sp>
        <p:nvSpPr>
          <p:cNvPr id="190" name="Google Shape;190;g348349fd051_0_11"/>
          <p:cNvSpPr/>
          <p:nvPr/>
        </p:nvSpPr>
        <p:spPr>
          <a:xfrm>
            <a:off x="743175" y="2503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Sistemi informatici</a:t>
            </a:r>
            <a:endParaRPr sz="1700" b="0" i="0" u="none" strike="noStrike" cap="none">
              <a:solidFill>
                <a:srgbClr val="000000"/>
              </a:solidFill>
              <a:latin typeface="Calibri"/>
              <a:ea typeface="Calibri"/>
              <a:cs typeface="Calibri"/>
              <a:sym typeface="Calibri"/>
            </a:endParaRPr>
          </a:p>
        </p:txBody>
      </p:sp>
      <p:sp>
        <p:nvSpPr>
          <p:cNvPr id="191" name="Google Shape;191;g348349fd051_0_11"/>
          <p:cNvSpPr/>
          <p:nvPr/>
        </p:nvSpPr>
        <p:spPr>
          <a:xfrm>
            <a:off x="895575" y="3037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Reti e comunicazioni</a:t>
            </a:r>
            <a:endParaRPr sz="1700" b="0" i="0" u="none" strike="noStrike" cap="none">
              <a:solidFill>
                <a:srgbClr val="000000"/>
              </a:solidFill>
              <a:latin typeface="Calibri"/>
              <a:ea typeface="Calibri"/>
              <a:cs typeface="Calibri"/>
              <a:sym typeface="Calibri"/>
            </a:endParaRPr>
          </a:p>
        </p:txBody>
      </p:sp>
      <p:sp>
        <p:nvSpPr>
          <p:cNvPr id="192" name="Google Shape;192;g348349fd051_0_11"/>
          <p:cNvSpPr/>
          <p:nvPr/>
        </p:nvSpPr>
        <p:spPr>
          <a:xfrm>
            <a:off x="1047975" y="3570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Interazione uomo - computer</a:t>
            </a:r>
            <a:endParaRPr sz="1700" b="0" i="0" u="none" strike="noStrike" cap="none">
              <a:solidFill>
                <a:srgbClr val="000000"/>
              </a:solidFill>
              <a:latin typeface="Calibri"/>
              <a:ea typeface="Calibri"/>
              <a:cs typeface="Calibri"/>
              <a:sym typeface="Calibri"/>
            </a:endParaRPr>
          </a:p>
        </p:txBody>
      </p:sp>
      <p:sp>
        <p:nvSpPr>
          <p:cNvPr id="193" name="Google Shape;193;g348349fd051_0_11"/>
          <p:cNvSpPr/>
          <p:nvPr/>
        </p:nvSpPr>
        <p:spPr>
          <a:xfrm>
            <a:off x="1200375" y="4104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Design e sviluppo</a:t>
            </a:r>
            <a:endParaRPr sz="1700" b="0" i="0" u="none" strike="noStrike" cap="none">
              <a:solidFill>
                <a:srgbClr val="000000"/>
              </a:solidFill>
              <a:latin typeface="Calibri"/>
              <a:ea typeface="Calibri"/>
              <a:cs typeface="Calibri"/>
              <a:sym typeface="Calibri"/>
            </a:endParaRPr>
          </a:p>
        </p:txBody>
      </p:sp>
      <p:sp>
        <p:nvSpPr>
          <p:cNvPr id="194" name="Google Shape;194;g348349fd051_0_11"/>
          <p:cNvSpPr/>
          <p:nvPr/>
        </p:nvSpPr>
        <p:spPr>
          <a:xfrm>
            <a:off x="1352775" y="4637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Creatività digitale</a:t>
            </a:r>
            <a:endParaRPr sz="1700" b="0" i="0" u="none" strike="noStrike" cap="none">
              <a:solidFill>
                <a:srgbClr val="000000"/>
              </a:solidFill>
              <a:latin typeface="Calibri"/>
              <a:ea typeface="Calibri"/>
              <a:cs typeface="Calibri"/>
              <a:sym typeface="Calibri"/>
            </a:endParaRPr>
          </a:p>
        </p:txBody>
      </p:sp>
      <p:sp>
        <p:nvSpPr>
          <p:cNvPr id="195" name="Google Shape;195;g348349fd051_0_11"/>
          <p:cNvSpPr/>
          <p:nvPr/>
        </p:nvSpPr>
        <p:spPr>
          <a:xfrm>
            <a:off x="1505175" y="5170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Modellazione e simulazione</a:t>
            </a:r>
            <a:endParaRPr sz="1700" b="0" i="0" u="none" strike="noStrike" cap="none">
              <a:solidFill>
                <a:srgbClr val="000000"/>
              </a:solidFill>
              <a:latin typeface="Calibri"/>
              <a:ea typeface="Calibri"/>
              <a:cs typeface="Calibri"/>
              <a:sym typeface="Calibri"/>
            </a:endParaRPr>
          </a:p>
        </p:txBody>
      </p:sp>
      <p:sp>
        <p:nvSpPr>
          <p:cNvPr id="196" name="Google Shape;196;g348349fd051_0_11"/>
          <p:cNvSpPr/>
          <p:nvPr/>
        </p:nvSpPr>
        <p:spPr>
          <a:xfrm>
            <a:off x="1657575" y="5704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Privacy, s</a:t>
            </a:r>
            <a:r>
              <a:rPr lang="en-US" sz="1700">
                <a:latin typeface="Calibri"/>
                <a:ea typeface="Calibri"/>
                <a:cs typeface="Calibri"/>
                <a:sym typeface="Calibri"/>
              </a:rPr>
              <a:t>icurezza e protezione</a:t>
            </a:r>
            <a:endParaRPr sz="1700" b="0" i="0" u="none" strike="noStrike" cap="none">
              <a:solidFill>
                <a:srgbClr val="000000"/>
              </a:solidFill>
              <a:latin typeface="Calibri"/>
              <a:ea typeface="Calibri"/>
              <a:cs typeface="Calibri"/>
              <a:sym typeface="Calibri"/>
            </a:endParaRPr>
          </a:p>
        </p:txBody>
      </p:sp>
      <p:sp>
        <p:nvSpPr>
          <p:cNvPr id="197" name="Google Shape;197;g348349fd051_0_11"/>
          <p:cNvSpPr/>
          <p:nvPr/>
        </p:nvSpPr>
        <p:spPr>
          <a:xfrm>
            <a:off x="1809975" y="6237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a:latin typeface="Calibri"/>
                <a:ea typeface="Calibri"/>
                <a:cs typeface="Calibri"/>
                <a:sym typeface="Calibri"/>
              </a:rPr>
              <a:t>Responsabilità ed </a:t>
            </a:r>
            <a:r>
              <a:rPr lang="en-US" sz="1700" i="1">
                <a:latin typeface="Calibri"/>
                <a:ea typeface="Calibri"/>
                <a:cs typeface="Calibri"/>
                <a:sym typeface="Calibri"/>
              </a:rPr>
              <a:t>empowerment</a:t>
            </a:r>
            <a:endParaRPr sz="1700" b="0" i="1" u="none" strike="noStrike" cap="none">
              <a:solidFill>
                <a:srgbClr val="000000"/>
              </a:solidFill>
              <a:latin typeface="Calibri"/>
              <a:ea typeface="Calibri"/>
              <a:cs typeface="Calibri"/>
              <a:sym typeface="Calibri"/>
            </a:endParaRPr>
          </a:p>
        </p:txBody>
      </p:sp>
      <p:pic>
        <p:nvPicPr>
          <p:cNvPr id="198" name="Google Shape;198;g348349fd051_0_11"/>
          <p:cNvPicPr preferRelativeResize="0"/>
          <p:nvPr/>
        </p:nvPicPr>
        <p:blipFill rotWithShape="1">
          <a:blip r:embed="rId3">
            <a:alphaModFix/>
          </a:blip>
          <a:srcRect/>
          <a:stretch/>
        </p:blipFill>
        <p:spPr>
          <a:xfrm>
            <a:off x="9541875" y="797442"/>
            <a:ext cx="2409825" cy="2000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348349fd051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Il quadro di TINKER- apprendimento autentico</a:t>
            </a:r>
            <a:endParaRPr/>
          </a:p>
        </p:txBody>
      </p:sp>
      <p:pic>
        <p:nvPicPr>
          <p:cNvPr id="205" name="Google Shape;205;g348349fd051_0_42"/>
          <p:cNvPicPr preferRelativeResize="0"/>
          <p:nvPr/>
        </p:nvPicPr>
        <p:blipFill rotWithShape="1">
          <a:blip r:embed="rId3">
            <a:alphaModFix/>
          </a:blip>
          <a:srcRect/>
          <a:stretch/>
        </p:blipFill>
        <p:spPr>
          <a:xfrm>
            <a:off x="3224576" y="949850"/>
            <a:ext cx="5742750" cy="3825925"/>
          </a:xfrm>
          <a:prstGeom prst="rect">
            <a:avLst/>
          </a:prstGeom>
          <a:noFill/>
          <a:ln>
            <a:noFill/>
          </a:ln>
        </p:spPr>
      </p:pic>
      <p:pic>
        <p:nvPicPr>
          <p:cNvPr id="206" name="Google Shape;206;g348349fd051_0_42"/>
          <p:cNvPicPr preferRelativeResize="0"/>
          <p:nvPr/>
        </p:nvPicPr>
        <p:blipFill rotWithShape="1">
          <a:blip r:embed="rId4">
            <a:alphaModFix/>
          </a:blip>
          <a:srcRect/>
          <a:stretch/>
        </p:blipFill>
        <p:spPr>
          <a:xfrm>
            <a:off x="9399462" y="949842"/>
            <a:ext cx="2640137" cy="1760091"/>
          </a:xfrm>
          <a:prstGeom prst="rect">
            <a:avLst/>
          </a:prstGeom>
          <a:noFill/>
          <a:ln>
            <a:noFill/>
          </a:ln>
        </p:spPr>
      </p:pic>
      <p:sp>
        <p:nvSpPr>
          <p:cNvPr id="207" name="Google Shape;207;g348349fd051_0_42"/>
          <p:cNvSpPr txBox="1"/>
          <p:nvPr/>
        </p:nvSpPr>
        <p:spPr>
          <a:xfrm>
            <a:off x="9399375" y="2862325"/>
            <a:ext cx="2640300" cy="566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Contesto autentico </a:t>
            </a:r>
            <a:r>
              <a:rPr lang="en-US">
                <a:latin typeface="Calibri"/>
                <a:ea typeface="Calibri"/>
                <a:cs typeface="Calibri"/>
                <a:sym typeface="Calibri"/>
              </a:rPr>
              <a:t>- problemi con rilevanza nel mondo reale</a:t>
            </a:r>
            <a:endParaRPr sz="1400" b="0" i="0" u="none" strike="noStrike" cap="none">
              <a:solidFill>
                <a:srgbClr val="000000"/>
              </a:solidFill>
              <a:latin typeface="Calibri"/>
              <a:ea typeface="Calibri"/>
              <a:cs typeface="Calibri"/>
              <a:sym typeface="Calibri"/>
            </a:endParaRPr>
          </a:p>
        </p:txBody>
      </p:sp>
      <p:pic>
        <p:nvPicPr>
          <p:cNvPr id="208" name="Google Shape;208;g348349fd051_0_42"/>
          <p:cNvPicPr preferRelativeResize="0"/>
          <p:nvPr/>
        </p:nvPicPr>
        <p:blipFill rotWithShape="1">
          <a:blip r:embed="rId5">
            <a:alphaModFix/>
          </a:blip>
          <a:srcRect/>
          <a:stretch/>
        </p:blipFill>
        <p:spPr>
          <a:xfrm>
            <a:off x="9399450" y="3921650"/>
            <a:ext cx="2640150" cy="1484193"/>
          </a:xfrm>
          <a:prstGeom prst="rect">
            <a:avLst/>
          </a:prstGeom>
          <a:noFill/>
          <a:ln>
            <a:noFill/>
          </a:ln>
        </p:spPr>
      </p:pic>
      <p:sp>
        <p:nvSpPr>
          <p:cNvPr id="209" name="Google Shape;209;g348349fd051_0_42"/>
          <p:cNvSpPr txBox="1"/>
          <p:nvPr/>
        </p:nvSpPr>
        <p:spPr>
          <a:xfrm>
            <a:off x="9399375" y="5605525"/>
            <a:ext cx="2640300" cy="566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Compiti autentici: </a:t>
            </a:r>
            <a:r>
              <a:rPr lang="en-US" i="1">
                <a:latin typeface="Calibri"/>
                <a:ea typeface="Calibri"/>
                <a:cs typeface="Calibri"/>
                <a:sym typeface="Calibri"/>
              </a:rPr>
              <a:t>problem solving</a:t>
            </a:r>
            <a:r>
              <a:rPr lang="en-US">
                <a:latin typeface="Calibri"/>
                <a:ea typeface="Calibri"/>
                <a:cs typeface="Calibri"/>
                <a:sym typeface="Calibri"/>
              </a:rPr>
              <a:t> significativo</a:t>
            </a:r>
            <a:endParaRPr>
              <a:latin typeface="Calibri"/>
              <a:ea typeface="Calibri"/>
              <a:cs typeface="Calibri"/>
              <a:sym typeface="Calibri"/>
            </a:endParaRPr>
          </a:p>
        </p:txBody>
      </p:sp>
      <p:pic>
        <p:nvPicPr>
          <p:cNvPr id="210" name="Google Shape;210;g348349fd051_0_42"/>
          <p:cNvPicPr preferRelativeResize="0"/>
          <p:nvPr/>
        </p:nvPicPr>
        <p:blipFill rotWithShape="1">
          <a:blip r:embed="rId6">
            <a:alphaModFix/>
          </a:blip>
          <a:srcRect/>
          <a:stretch/>
        </p:blipFill>
        <p:spPr>
          <a:xfrm>
            <a:off x="152400" y="949842"/>
            <a:ext cx="2640137" cy="1760091"/>
          </a:xfrm>
          <a:prstGeom prst="rect">
            <a:avLst/>
          </a:prstGeom>
          <a:noFill/>
          <a:ln>
            <a:noFill/>
          </a:ln>
        </p:spPr>
      </p:pic>
      <p:sp>
        <p:nvSpPr>
          <p:cNvPr id="211" name="Google Shape;211;g348349fd051_0_42"/>
          <p:cNvSpPr txBox="1"/>
          <p:nvPr/>
        </p:nvSpPr>
        <p:spPr>
          <a:xfrm>
            <a:off x="179175" y="2862325"/>
            <a:ext cx="2640300" cy="566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Collabora</a:t>
            </a:r>
            <a:r>
              <a:rPr lang="en-US">
                <a:latin typeface="Calibri"/>
                <a:ea typeface="Calibri"/>
                <a:cs typeface="Calibri"/>
                <a:sym typeface="Calibri"/>
              </a:rPr>
              <a:t>zione</a:t>
            </a:r>
            <a:endParaRPr sz="1400" b="0" i="0" u="none" strike="noStrike" cap="none">
              <a:solidFill>
                <a:srgbClr val="000000"/>
              </a:solidFill>
              <a:latin typeface="Calibri"/>
              <a:ea typeface="Calibri"/>
              <a:cs typeface="Calibri"/>
              <a:sym typeface="Calibri"/>
            </a:endParaRPr>
          </a:p>
        </p:txBody>
      </p:sp>
      <p:pic>
        <p:nvPicPr>
          <p:cNvPr id="212" name="Google Shape;212;g348349fd051_0_42"/>
          <p:cNvPicPr preferRelativeResize="0"/>
          <p:nvPr/>
        </p:nvPicPr>
        <p:blipFill rotWithShape="1">
          <a:blip r:embed="rId7">
            <a:alphaModFix/>
          </a:blip>
          <a:srcRect/>
          <a:stretch/>
        </p:blipFill>
        <p:spPr>
          <a:xfrm>
            <a:off x="206050" y="3429000"/>
            <a:ext cx="2640137" cy="1980103"/>
          </a:xfrm>
          <a:prstGeom prst="rect">
            <a:avLst/>
          </a:prstGeom>
          <a:noFill/>
          <a:ln>
            <a:noFill/>
          </a:ln>
        </p:spPr>
      </p:pic>
      <p:sp>
        <p:nvSpPr>
          <p:cNvPr id="213" name="Google Shape;213;g348349fd051_0_42"/>
          <p:cNvSpPr txBox="1"/>
          <p:nvPr/>
        </p:nvSpPr>
        <p:spPr>
          <a:xfrm>
            <a:off x="255375" y="5605525"/>
            <a:ext cx="2640300" cy="566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R</a:t>
            </a:r>
            <a:r>
              <a:rPr lang="en-US">
                <a:latin typeface="Calibri"/>
                <a:ea typeface="Calibri"/>
                <a:cs typeface="Calibri"/>
                <a:sym typeface="Calibri"/>
              </a:rPr>
              <a:t>iflessione</a:t>
            </a:r>
            <a:endParaRPr sz="1400" b="0" i="0" u="none" strike="noStrike" cap="none">
              <a:solidFill>
                <a:srgbClr val="000000"/>
              </a:solidFill>
              <a:latin typeface="Calibri"/>
              <a:ea typeface="Calibri"/>
              <a:cs typeface="Calibri"/>
              <a:sym typeface="Calibri"/>
            </a:endParaRPr>
          </a:p>
        </p:txBody>
      </p:sp>
      <p:pic>
        <p:nvPicPr>
          <p:cNvPr id="214" name="Google Shape;214;g348349fd051_0_42"/>
          <p:cNvPicPr preferRelativeResize="0"/>
          <p:nvPr/>
        </p:nvPicPr>
        <p:blipFill rotWithShape="1">
          <a:blip r:embed="rId8">
            <a:alphaModFix/>
          </a:blip>
          <a:srcRect/>
          <a:stretch/>
        </p:blipFill>
        <p:spPr>
          <a:xfrm>
            <a:off x="4863450" y="4928175"/>
            <a:ext cx="2227814" cy="1484200"/>
          </a:xfrm>
          <a:prstGeom prst="rect">
            <a:avLst/>
          </a:prstGeom>
          <a:noFill/>
          <a:ln>
            <a:noFill/>
          </a:ln>
        </p:spPr>
      </p:pic>
      <p:sp>
        <p:nvSpPr>
          <p:cNvPr id="215" name="Google Shape;215;g348349fd051_0_42"/>
          <p:cNvSpPr txBox="1"/>
          <p:nvPr/>
        </p:nvSpPr>
        <p:spPr>
          <a:xfrm>
            <a:off x="4598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Valutazione </a:t>
            </a:r>
            <a:endParaRPr sz="1400" b="0" i="0" u="none" strike="noStrike" cap="none">
              <a:solidFill>
                <a:srgbClr val="000000"/>
              </a:solidFill>
              <a:latin typeface="Calibri"/>
              <a:ea typeface="Calibri"/>
              <a:cs typeface="Calibri"/>
              <a:sym typeface="Calibri"/>
            </a:endParaRPr>
          </a:p>
        </p:txBody>
      </p:sp>
      <p:sp>
        <p:nvSpPr>
          <p:cNvPr id="216" name="Google Shape;216;g348349fd051_0_4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delle immagini: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cxnSp>
        <p:nvCxnSpPr>
          <p:cNvPr id="222" name="Google Shape;222;g349161778f7_0_11"/>
          <p:cNvCxnSpPr/>
          <p:nvPr/>
        </p:nvCxnSpPr>
        <p:spPr>
          <a:xfrm>
            <a:off x="3732900" y="4323675"/>
            <a:ext cx="22500" cy="717300"/>
          </a:xfrm>
          <a:prstGeom prst="straightConnector1">
            <a:avLst/>
          </a:prstGeom>
          <a:noFill/>
          <a:ln w="9525" cap="flat" cmpd="sng">
            <a:solidFill>
              <a:schemeClr val="dk2"/>
            </a:solidFill>
            <a:prstDash val="solid"/>
            <a:round/>
            <a:headEnd type="none" w="sm" len="sm"/>
            <a:tailEnd type="none" w="sm" len="sm"/>
          </a:ln>
        </p:spPr>
      </p:cxnSp>
      <p:cxnSp>
        <p:nvCxnSpPr>
          <p:cNvPr id="223" name="Google Shape;223;g349161778f7_0_11"/>
          <p:cNvCxnSpPr/>
          <p:nvPr/>
        </p:nvCxnSpPr>
        <p:spPr>
          <a:xfrm>
            <a:off x="6095100" y="4323675"/>
            <a:ext cx="22500" cy="717300"/>
          </a:xfrm>
          <a:prstGeom prst="straightConnector1">
            <a:avLst/>
          </a:prstGeom>
          <a:noFill/>
          <a:ln w="9525" cap="flat" cmpd="sng">
            <a:solidFill>
              <a:schemeClr val="dk2"/>
            </a:solidFill>
            <a:prstDash val="solid"/>
            <a:round/>
            <a:headEnd type="none" w="sm" len="sm"/>
            <a:tailEnd type="none" w="sm" len="sm"/>
          </a:ln>
        </p:spPr>
      </p:cxnSp>
      <p:cxnSp>
        <p:nvCxnSpPr>
          <p:cNvPr id="224" name="Google Shape;224;g349161778f7_0_11"/>
          <p:cNvCxnSpPr/>
          <p:nvPr/>
        </p:nvCxnSpPr>
        <p:spPr>
          <a:xfrm>
            <a:off x="8457300" y="4323675"/>
            <a:ext cx="22500" cy="717300"/>
          </a:xfrm>
          <a:prstGeom prst="straightConnector1">
            <a:avLst/>
          </a:prstGeom>
          <a:noFill/>
          <a:ln w="9525" cap="flat" cmpd="sng">
            <a:solidFill>
              <a:schemeClr val="dk2"/>
            </a:solidFill>
            <a:prstDash val="solid"/>
            <a:round/>
            <a:headEnd type="none" w="sm" len="sm"/>
            <a:tailEnd type="none" w="sm" len="sm"/>
          </a:ln>
        </p:spPr>
      </p:cxnSp>
      <p:sp>
        <p:nvSpPr>
          <p:cNvPr id="225" name="Google Shape;225;g349161778f7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Il quadro di TINKER - pratiche inclusive di genere</a:t>
            </a:r>
            <a:endParaRPr/>
          </a:p>
        </p:txBody>
      </p:sp>
      <p:sp>
        <p:nvSpPr>
          <p:cNvPr id="226" name="Google Shape;226;g349161778f7_0_11"/>
          <p:cNvSpPr/>
          <p:nvPr/>
        </p:nvSpPr>
        <p:spPr>
          <a:xfrm>
            <a:off x="15096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Teoria critica e pedagogia</a:t>
            </a:r>
            <a:endParaRPr sz="1400" b="0" i="0" u="none" strike="noStrike" cap="none">
              <a:solidFill>
                <a:srgbClr val="000000"/>
              </a:solidFill>
              <a:latin typeface="Calibri"/>
              <a:ea typeface="Calibri"/>
              <a:cs typeface="Calibri"/>
              <a:sym typeface="Calibri"/>
            </a:endParaRPr>
          </a:p>
        </p:txBody>
      </p:sp>
      <p:sp>
        <p:nvSpPr>
          <p:cNvPr id="227" name="Google Shape;227;g349161778f7_0_11"/>
          <p:cNvSpPr/>
          <p:nvPr/>
        </p:nvSpPr>
        <p:spPr>
          <a:xfrm>
            <a:off x="83362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Intersezionalità</a:t>
            </a:r>
            <a:endParaRPr sz="1400" b="0" i="0" u="none" strike="noStrike" cap="none">
              <a:solidFill>
                <a:srgbClr val="000000"/>
              </a:solidFill>
              <a:latin typeface="Calibri"/>
              <a:ea typeface="Calibri"/>
              <a:cs typeface="Calibri"/>
              <a:sym typeface="Calibri"/>
            </a:endParaRPr>
          </a:p>
        </p:txBody>
      </p:sp>
      <p:sp>
        <p:nvSpPr>
          <p:cNvPr id="228" name="Google Shape;228;g349161778f7_0_11"/>
          <p:cNvSpPr/>
          <p:nvPr/>
        </p:nvSpPr>
        <p:spPr>
          <a:xfrm>
            <a:off x="2730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Promuovere la consapevolezza sulla diversità di genere</a:t>
            </a:r>
            <a:endParaRPr sz="1400" b="0" i="0" u="none" strike="noStrike" cap="none">
              <a:solidFill>
                <a:srgbClr val="000000"/>
              </a:solidFill>
              <a:latin typeface="Calibri"/>
              <a:ea typeface="Calibri"/>
              <a:cs typeface="Calibri"/>
              <a:sym typeface="Calibri"/>
            </a:endParaRPr>
          </a:p>
        </p:txBody>
      </p:sp>
      <p:sp>
        <p:nvSpPr>
          <p:cNvPr id="229" name="Google Shape;229;g349161778f7_0_11"/>
          <p:cNvSpPr/>
          <p:nvPr/>
        </p:nvSpPr>
        <p:spPr>
          <a:xfrm>
            <a:off x="5016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Valutare i pregiudizi di genere</a:t>
            </a:r>
            <a:endParaRPr sz="1400" b="0" i="0" u="none" strike="noStrike" cap="none">
              <a:solidFill>
                <a:srgbClr val="000000"/>
              </a:solidFill>
              <a:latin typeface="Calibri"/>
              <a:ea typeface="Calibri"/>
              <a:cs typeface="Calibri"/>
              <a:sym typeface="Calibri"/>
            </a:endParaRPr>
          </a:p>
        </p:txBody>
      </p:sp>
      <p:sp>
        <p:nvSpPr>
          <p:cNvPr id="230" name="Google Shape;230;g349161778f7_0_11"/>
          <p:cNvSpPr/>
          <p:nvPr/>
        </p:nvSpPr>
        <p:spPr>
          <a:xfrm>
            <a:off x="73791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Bilanciare le attività educative</a:t>
            </a:r>
            <a:endParaRPr sz="1400" b="0" i="0" u="none" strike="noStrike" cap="none">
              <a:solidFill>
                <a:srgbClr val="000000"/>
              </a:solidFill>
              <a:latin typeface="Calibri"/>
              <a:ea typeface="Calibri"/>
              <a:cs typeface="Calibri"/>
              <a:sym typeface="Calibri"/>
            </a:endParaRPr>
          </a:p>
        </p:txBody>
      </p:sp>
      <p:sp>
        <p:nvSpPr>
          <p:cNvPr id="231" name="Google Shape;231;g349161778f7_0_11"/>
          <p:cNvSpPr/>
          <p:nvPr/>
        </p:nvSpPr>
        <p:spPr>
          <a:xfrm>
            <a:off x="5016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Fornire esempi accessibili</a:t>
            </a:r>
            <a:endParaRPr sz="1400" b="0" i="0" u="none" strike="noStrike" cap="none">
              <a:solidFill>
                <a:srgbClr val="000000"/>
              </a:solidFill>
              <a:latin typeface="Calibri"/>
              <a:ea typeface="Calibri"/>
              <a:cs typeface="Calibri"/>
              <a:sym typeface="Calibri"/>
            </a:endParaRPr>
          </a:p>
        </p:txBody>
      </p:sp>
      <p:sp>
        <p:nvSpPr>
          <p:cNvPr id="232" name="Google Shape;232;g349161778f7_0_11"/>
          <p:cNvSpPr/>
          <p:nvPr/>
        </p:nvSpPr>
        <p:spPr>
          <a:xfrm>
            <a:off x="73791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Incoraggiare le discussioni aperte</a:t>
            </a:r>
            <a:endParaRPr sz="1400" b="0" i="0" u="none" strike="noStrike" cap="none">
              <a:solidFill>
                <a:srgbClr val="000000"/>
              </a:solidFill>
              <a:latin typeface="Calibri"/>
              <a:ea typeface="Calibri"/>
              <a:cs typeface="Calibri"/>
              <a:sym typeface="Calibri"/>
            </a:endParaRPr>
          </a:p>
        </p:txBody>
      </p:sp>
      <p:cxnSp>
        <p:nvCxnSpPr>
          <p:cNvPr id="233" name="Google Shape;233;g349161778f7_0_11"/>
          <p:cNvCxnSpPr>
            <a:stCxn id="226" idx="3"/>
            <a:endCxn id="227" idx="1"/>
          </p:cNvCxnSpPr>
          <p:nvPr/>
        </p:nvCxnSpPr>
        <p:spPr>
          <a:xfrm>
            <a:off x="3439775" y="1820225"/>
            <a:ext cx="5073000" cy="600"/>
          </a:xfrm>
          <a:prstGeom prst="bentConnector3">
            <a:avLst>
              <a:gd name="adj1" fmla="val 50000"/>
            </a:avLst>
          </a:prstGeom>
          <a:noFill/>
          <a:ln w="9525" cap="flat" cmpd="sng">
            <a:solidFill>
              <a:schemeClr val="dk2"/>
            </a:solidFill>
            <a:prstDash val="solid"/>
            <a:round/>
            <a:headEnd type="none" w="sm" len="sm"/>
            <a:tailEnd type="none" w="sm" len="sm"/>
          </a:ln>
        </p:spPr>
      </p:cxnSp>
      <p:sp>
        <p:nvSpPr>
          <p:cNvPr id="234" name="Google Shape;234;g349161778f7_0_11"/>
          <p:cNvSpPr/>
          <p:nvPr/>
        </p:nvSpPr>
        <p:spPr>
          <a:xfrm>
            <a:off x="49229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Pedagogia femminista</a:t>
            </a:r>
            <a:endParaRPr sz="1400" b="0" i="0" u="none" strike="noStrike" cap="none">
              <a:solidFill>
                <a:srgbClr val="000000"/>
              </a:solidFill>
              <a:latin typeface="Calibri"/>
              <a:ea typeface="Calibri"/>
              <a:cs typeface="Calibri"/>
              <a:sym typeface="Calibri"/>
            </a:endParaRPr>
          </a:p>
        </p:txBody>
      </p:sp>
      <p:sp>
        <p:nvSpPr>
          <p:cNvPr id="235" name="Google Shape;235;g349161778f7_0_11"/>
          <p:cNvSpPr/>
          <p:nvPr/>
        </p:nvSpPr>
        <p:spPr>
          <a:xfrm>
            <a:off x="2730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Utilizzare un linguaggio inclusivo di genere</a:t>
            </a:r>
            <a:endParaRPr sz="1400" b="0" i="0" u="none" strike="noStrike" cap="none">
              <a:solidFill>
                <a:srgbClr val="000000"/>
              </a:solidFill>
              <a:latin typeface="Calibri"/>
              <a:ea typeface="Calibri"/>
              <a:cs typeface="Calibri"/>
              <a:sym typeface="Calibri"/>
            </a:endParaRPr>
          </a:p>
        </p:txBody>
      </p:sp>
      <p:cxnSp>
        <p:nvCxnSpPr>
          <p:cNvPr id="236" name="Google Shape;236;g349161778f7_0_11"/>
          <p:cNvCxnSpPr>
            <a:stCxn id="228" idx="0"/>
            <a:endCxn id="230" idx="0"/>
          </p:cNvCxnSpPr>
          <p:nvPr/>
        </p:nvCxnSpPr>
        <p:spPr>
          <a:xfrm rot="-5400000" flipH="1">
            <a:off x="6108025" y="686575"/>
            <a:ext cx="600" cy="4648200"/>
          </a:xfrm>
          <a:prstGeom prst="bentConnector3">
            <a:avLst>
              <a:gd name="adj1" fmla="val -39687500"/>
            </a:avLst>
          </a:prstGeom>
          <a:noFill/>
          <a:ln w="9525" cap="flat" cmpd="sng">
            <a:solidFill>
              <a:schemeClr val="dk2"/>
            </a:solidFill>
            <a:prstDash val="solid"/>
            <a:round/>
            <a:headEnd type="none" w="sm" len="sm"/>
            <a:tailEnd type="none" w="sm" len="sm"/>
          </a:ln>
        </p:spPr>
      </p:cxnSp>
      <p:cxnSp>
        <p:nvCxnSpPr>
          <p:cNvPr id="237" name="Google Shape;237;g349161778f7_0_11"/>
          <p:cNvCxnSpPr>
            <a:stCxn id="235" idx="0"/>
            <a:endCxn id="235" idx="0"/>
          </p:cNvCxnSpPr>
          <p:nvPr/>
        </p:nvCxnSpPr>
        <p:spPr>
          <a:xfrm>
            <a:off x="3784225" y="4839175"/>
            <a:ext cx="0" cy="0"/>
          </a:xfrm>
          <a:prstGeom prst="straightConnector1">
            <a:avLst/>
          </a:prstGeom>
          <a:noFill/>
          <a:ln w="9525" cap="flat" cmpd="sng">
            <a:solidFill>
              <a:schemeClr val="dk2"/>
            </a:solidFill>
            <a:prstDash val="solid"/>
            <a:round/>
            <a:headEnd type="none" w="sm" len="sm"/>
            <a:tailEnd type="none" w="sm" len="sm"/>
          </a:ln>
        </p:spPr>
      </p:cxnSp>
      <p:cxnSp>
        <p:nvCxnSpPr>
          <p:cNvPr id="238" name="Google Shape;238;g349161778f7_0_11"/>
          <p:cNvCxnSpPr>
            <a:stCxn id="235" idx="0"/>
            <a:endCxn id="235" idx="0"/>
          </p:cNvCxnSpPr>
          <p:nvPr/>
        </p:nvCxnSpPr>
        <p:spPr>
          <a:xfrm>
            <a:off x="3784225" y="4839175"/>
            <a:ext cx="0" cy="0"/>
          </a:xfrm>
          <a:prstGeom prst="straightConnector1">
            <a:avLst/>
          </a:prstGeom>
          <a:noFill/>
          <a:ln w="9525" cap="flat" cmpd="sng">
            <a:solidFill>
              <a:schemeClr val="dk2"/>
            </a:solidFill>
            <a:prstDash val="solid"/>
            <a:round/>
            <a:headEnd type="none" w="sm" len="sm"/>
            <a:tailEnd type="none" w="sm" len="sm"/>
          </a:ln>
        </p:spPr>
      </p:cxnSp>
      <p:sp>
        <p:nvSpPr>
          <p:cNvPr id="239" name="Google Shape;239;g349161778f7_0_11"/>
          <p:cNvSpPr/>
          <p:nvPr/>
        </p:nvSpPr>
        <p:spPr>
          <a:xfrm>
            <a:off x="2585425" y="2526250"/>
            <a:ext cx="6925225" cy="247450"/>
          </a:xfrm>
          <a:custGeom>
            <a:avLst/>
            <a:gdLst/>
            <a:ahLst/>
            <a:cxnLst/>
            <a:rect l="l" t="t" r="r" b="b"/>
            <a:pathLst>
              <a:path w="277009" h="9898" extrusionOk="0">
                <a:moveTo>
                  <a:pt x="0" y="0"/>
                </a:moveTo>
                <a:cubicBezTo>
                  <a:pt x="8367" y="1644"/>
                  <a:pt x="27342" y="9712"/>
                  <a:pt x="50202" y="9861"/>
                </a:cubicBezTo>
                <a:cubicBezTo>
                  <a:pt x="73062" y="10011"/>
                  <a:pt x="106829" y="1046"/>
                  <a:pt x="137160" y="897"/>
                </a:cubicBezTo>
                <a:cubicBezTo>
                  <a:pt x="167491" y="748"/>
                  <a:pt x="208878" y="8965"/>
                  <a:pt x="232186" y="8965"/>
                </a:cubicBezTo>
                <a:cubicBezTo>
                  <a:pt x="255494" y="8965"/>
                  <a:pt x="269539" y="2242"/>
                  <a:pt x="277009" y="897"/>
                </a:cubicBezTo>
              </a:path>
            </a:pathLst>
          </a:cu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482da58d6e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Attività 2: autoriflessione</a:t>
            </a:r>
            <a:endParaRPr/>
          </a:p>
        </p:txBody>
      </p:sp>
      <p:sp>
        <p:nvSpPr>
          <p:cNvPr id="246" name="Google Shape;246;g3482da58d6e_0_1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247" name="Google Shape;247;g3482da58d6e_0_17"/>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Pensate a una lezione che avete tenuto di recente.</a:t>
            </a:r>
            <a:endParaRPr sz="250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Qual era l’obiettivo della lezione?</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Quale metodo di insegnamento avete adottato</a:t>
            </a:r>
            <a:r>
              <a:rPr lang="en-US" sz="2500" b="0" i="0" u="none" strike="noStrike" cap="none">
                <a:solidFill>
                  <a:schemeClr val="dk1"/>
                </a:solidFill>
                <a:latin typeface="Calibri"/>
                <a:ea typeface="Calibri"/>
                <a:cs typeface="Calibri"/>
                <a:sym typeface="Calibri"/>
              </a:rPr>
              <a:t>?</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La lezione ha coinvolto tutte le e tutti gli studenti, indipendentemente dal genere?</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Avete utilizzato esempi reali</a:t>
            </a:r>
            <a:r>
              <a:rPr lang="en-US" sz="2500" b="0" i="0" u="none" strike="noStrike" cap="none">
                <a:solidFill>
                  <a:schemeClr val="dk1"/>
                </a:solidFill>
                <a:latin typeface="Calibri"/>
                <a:ea typeface="Calibri"/>
                <a:cs typeface="Calibri"/>
                <a:sym typeface="Calibri"/>
              </a:rPr>
              <a:t>?</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p:txBody>
      </p:sp>
      <p:sp>
        <p:nvSpPr>
          <p:cNvPr id="248" name="Google Shape;248;g3482da58d6e_0_17"/>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g3482da58d6e_0_17"/>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latin typeface="Calibri"/>
                <a:ea typeface="Calibri"/>
                <a:cs typeface="Calibri"/>
                <a:sym typeface="Calibri"/>
              </a:rPr>
              <a:t>Condividete le risposte con il personale formatore e con le e i docenti.</a:t>
            </a:r>
            <a:endParaRPr sz="2500">
              <a:latin typeface="Calibri"/>
              <a:ea typeface="Calibri"/>
              <a:cs typeface="Calibri"/>
              <a:sym typeface="Calibri"/>
            </a:endParaRPr>
          </a:p>
        </p:txBody>
      </p:sp>
      <p:pic>
        <p:nvPicPr>
          <p:cNvPr id="250" name="Google Shape;250;g3482da58d6e_0_17"/>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251" name="Google Shape;251;g3482da58d6e_0_1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49161778f7_0_5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Esplorare l’apprendimento autentico</a:t>
            </a:r>
            <a:endParaRPr/>
          </a:p>
        </p:txBody>
      </p:sp>
      <p:pic>
        <p:nvPicPr>
          <p:cNvPr id="258" name="Google Shape;258;g349161778f7_0_59"/>
          <p:cNvPicPr preferRelativeResize="0"/>
          <p:nvPr/>
        </p:nvPicPr>
        <p:blipFill rotWithShape="1">
          <a:blip r:embed="rId3">
            <a:alphaModFix/>
          </a:blip>
          <a:srcRect/>
          <a:stretch/>
        </p:blipFill>
        <p:spPr>
          <a:xfrm>
            <a:off x="5928325" y="1039325"/>
            <a:ext cx="6114150" cy="4076100"/>
          </a:xfrm>
          <a:prstGeom prst="rect">
            <a:avLst/>
          </a:prstGeom>
          <a:noFill/>
          <a:ln>
            <a:noFill/>
          </a:ln>
        </p:spPr>
      </p:pic>
      <p:pic>
        <p:nvPicPr>
          <p:cNvPr id="259" name="Google Shape;259;g349161778f7_0_59"/>
          <p:cNvPicPr preferRelativeResize="0"/>
          <p:nvPr/>
        </p:nvPicPr>
        <p:blipFill rotWithShape="1">
          <a:blip r:embed="rId4">
            <a:alphaModFix/>
          </a:blip>
          <a:srcRect/>
          <a:stretch/>
        </p:blipFill>
        <p:spPr>
          <a:xfrm>
            <a:off x="60925" y="1039326"/>
            <a:ext cx="6114150" cy="4076082"/>
          </a:xfrm>
          <a:prstGeom prst="rect">
            <a:avLst/>
          </a:prstGeom>
          <a:noFill/>
          <a:ln>
            <a:noFill/>
          </a:ln>
        </p:spPr>
      </p:pic>
      <p:sp>
        <p:nvSpPr>
          <p:cNvPr id="260" name="Google Shape;260;g349161778f7_0_59"/>
          <p:cNvSpPr txBox="1"/>
          <p:nvPr/>
        </p:nvSpPr>
        <p:spPr>
          <a:xfrm>
            <a:off x="3311425" y="5357300"/>
            <a:ext cx="5802000" cy="1600800"/>
          </a:xfrm>
          <a:prstGeom prst="rect">
            <a:avLst/>
          </a:prstGeom>
          <a:noFill/>
          <a:ln>
            <a:noFill/>
          </a:ln>
        </p:spPr>
        <p:txBody>
          <a:bodyPr spcFirstLastPara="1" wrap="square" lIns="91425" tIns="91425" rIns="91425" bIns="91425" anchor="t" anchorCtr="0">
            <a:spAutoFit/>
          </a:bodyPr>
          <a:lstStyle/>
          <a:p>
            <a:pPr marL="0" marR="0" lvl="0" indent="0" algn="just" rtl="0">
              <a:lnSpc>
                <a:spcPct val="100000"/>
              </a:lnSpc>
              <a:spcBef>
                <a:spcPts val="0"/>
              </a:spcBef>
              <a:spcAft>
                <a:spcPts val="0"/>
              </a:spcAft>
              <a:buClr>
                <a:srgbClr val="000000"/>
              </a:buClr>
              <a:buSzPts val="2300"/>
              <a:buFont typeface="Arial"/>
              <a:buNone/>
            </a:pPr>
            <a:r>
              <a:rPr lang="en-US" sz="2300">
                <a:latin typeface="Calibri"/>
                <a:ea typeface="Calibri"/>
                <a:cs typeface="Calibri"/>
                <a:sym typeface="Calibri"/>
              </a:rPr>
              <a:t>Un modello di apprendimento autentico enfatizza </a:t>
            </a:r>
            <a:r>
              <a:rPr lang="en-US" sz="2300" b="0" i="0" u="none" strike="noStrike" cap="none">
                <a:solidFill>
                  <a:srgbClr val="000000"/>
                </a:solidFill>
                <a:latin typeface="Calibri"/>
                <a:ea typeface="Calibri"/>
                <a:cs typeface="Calibri"/>
                <a:sym typeface="Calibri"/>
              </a:rPr>
              <a:t> a la </a:t>
            </a:r>
            <a:r>
              <a:rPr lang="en-US" sz="2300" b="1" i="0" u="none" strike="noStrike" cap="none">
                <a:solidFill>
                  <a:srgbClr val="000000"/>
                </a:solidFill>
                <a:latin typeface="Calibri"/>
                <a:ea typeface="Calibri"/>
                <a:cs typeface="Calibri"/>
                <a:sym typeface="Calibri"/>
              </a:rPr>
              <a:t>risoluzione dei problemi reali</a:t>
            </a:r>
            <a:r>
              <a:rPr lang="en-US" sz="2300" b="0" i="0" u="none" strike="noStrike" cap="none">
                <a:solidFill>
                  <a:srgbClr val="000000"/>
                </a:solidFill>
                <a:latin typeface="Calibri"/>
                <a:ea typeface="Calibri"/>
                <a:cs typeface="Calibri"/>
                <a:sym typeface="Calibri"/>
              </a:rPr>
              <a:t> e l’</a:t>
            </a:r>
            <a:r>
              <a:rPr lang="en-US" sz="2300" b="1" i="0" u="none" strike="noStrike" cap="none">
                <a:solidFill>
                  <a:srgbClr val="000000"/>
                </a:solidFill>
                <a:latin typeface="Calibri"/>
                <a:ea typeface="Calibri"/>
                <a:cs typeface="Calibri"/>
                <a:sym typeface="Calibri"/>
              </a:rPr>
              <a:t>applicazione delle conoscenze in contesti pratici.</a:t>
            </a:r>
            <a:endParaRPr sz="2300" b="1">
              <a:latin typeface="Calibri"/>
              <a:ea typeface="Calibri"/>
              <a:cs typeface="Calibri"/>
              <a:sym typeface="Calibri"/>
            </a:endParaRPr>
          </a:p>
        </p:txBody>
      </p:sp>
      <p:sp>
        <p:nvSpPr>
          <p:cNvPr id="261" name="Google Shape;261;g349161778f7_0_5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400"/>
              <a:buFont typeface="Arial"/>
              <a:buNone/>
            </a:pPr>
            <a:r>
              <a:rPr lang="en-US" i="1">
                <a:latin typeface="Calibri"/>
                <a:ea typeface="Calibri"/>
                <a:cs typeface="Calibri"/>
                <a:sym typeface="Calibri"/>
              </a:rPr>
              <a:t>Fonte delle immagini: Freepik</a:t>
            </a:r>
            <a:endParaRPr i="1">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endParaRPr i="1">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349161778f7_0_9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Teorie di apprendimento come base dell’apprendimento autentico</a:t>
            </a:r>
            <a:endParaRPr/>
          </a:p>
        </p:txBody>
      </p:sp>
      <p:pic>
        <p:nvPicPr>
          <p:cNvPr id="268" name="Google Shape;268;g349161778f7_0_92"/>
          <p:cNvPicPr preferRelativeResize="0"/>
          <p:nvPr/>
        </p:nvPicPr>
        <p:blipFill rotWithShape="1">
          <a:blip r:embed="rId3">
            <a:alphaModFix/>
          </a:blip>
          <a:srcRect/>
          <a:stretch/>
        </p:blipFill>
        <p:spPr>
          <a:xfrm>
            <a:off x="3885300" y="1343603"/>
            <a:ext cx="4369850" cy="4227200"/>
          </a:xfrm>
          <a:prstGeom prst="rect">
            <a:avLst/>
          </a:prstGeom>
          <a:noFill/>
          <a:ln>
            <a:noFill/>
          </a:ln>
        </p:spPr>
      </p:pic>
      <p:sp>
        <p:nvSpPr>
          <p:cNvPr id="269" name="Google Shape;269;g349161778f7_0_92"/>
          <p:cNvSpPr txBox="1"/>
          <p:nvPr/>
        </p:nvSpPr>
        <p:spPr>
          <a:xfrm>
            <a:off x="4981375" y="2795500"/>
            <a:ext cx="2238300" cy="1563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200"/>
              <a:buFont typeface="Arial"/>
              <a:buNone/>
            </a:pPr>
            <a:r>
              <a:rPr lang="en-US" sz="2200" b="1">
                <a:solidFill>
                  <a:schemeClr val="dk1"/>
                </a:solidFill>
              </a:rPr>
              <a:t>Principi teorici dell’</a:t>
            </a:r>
            <a:endParaRPr sz="2200" b="1">
              <a:solidFill>
                <a:schemeClr val="dk1"/>
              </a:solidFill>
            </a:endParaRPr>
          </a:p>
          <a:p>
            <a:pPr marL="0" marR="0" lvl="0" indent="0" algn="ctr" rtl="0">
              <a:lnSpc>
                <a:spcPct val="100000"/>
              </a:lnSpc>
              <a:spcBef>
                <a:spcPts val="0"/>
              </a:spcBef>
              <a:spcAft>
                <a:spcPts val="0"/>
              </a:spcAft>
              <a:buClr>
                <a:srgbClr val="000000"/>
              </a:buClr>
              <a:buSzPts val="2200"/>
              <a:buFont typeface="Arial"/>
              <a:buNone/>
            </a:pPr>
            <a:r>
              <a:rPr lang="en-US" sz="2200" b="1">
                <a:solidFill>
                  <a:schemeClr val="dk1"/>
                </a:solidFill>
              </a:rPr>
              <a:t>apprendimento autentico</a:t>
            </a:r>
            <a:endParaRPr sz="2200" b="1" i="0" u="none" strike="noStrike" cap="none">
              <a:solidFill>
                <a:schemeClr val="dk1"/>
              </a:solidFill>
              <a:latin typeface="Arial"/>
              <a:ea typeface="Arial"/>
              <a:cs typeface="Arial"/>
              <a:sym typeface="Arial"/>
            </a:endParaRPr>
          </a:p>
        </p:txBody>
      </p:sp>
      <p:sp>
        <p:nvSpPr>
          <p:cNvPr id="270" name="Google Shape;270;g349161778f7_0_92"/>
          <p:cNvSpPr txBox="1"/>
          <p:nvPr/>
        </p:nvSpPr>
        <p:spPr>
          <a:xfrm>
            <a:off x="8114500" y="1814450"/>
            <a:ext cx="2381700" cy="44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a:solidFill>
                  <a:srgbClr val="8E7CC3"/>
                </a:solidFill>
              </a:rPr>
              <a:t>Costruttivismo</a:t>
            </a:r>
            <a:endParaRPr sz="2200" b="1" i="0" u="none" strike="noStrike" cap="none">
              <a:solidFill>
                <a:srgbClr val="8E7CC3"/>
              </a:solidFill>
              <a:latin typeface="Arial"/>
              <a:ea typeface="Arial"/>
              <a:cs typeface="Arial"/>
              <a:sym typeface="Arial"/>
            </a:endParaRPr>
          </a:p>
        </p:txBody>
      </p:sp>
      <p:sp>
        <p:nvSpPr>
          <p:cNvPr id="271" name="Google Shape;271;g349161778f7_0_92"/>
          <p:cNvSpPr txBox="1"/>
          <p:nvPr/>
        </p:nvSpPr>
        <p:spPr>
          <a:xfrm>
            <a:off x="8114500" y="3948050"/>
            <a:ext cx="2381700" cy="44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a:solidFill>
                  <a:srgbClr val="76A5AF"/>
                </a:solidFill>
              </a:rPr>
              <a:t>Costruttivismo sociale</a:t>
            </a:r>
            <a:endParaRPr sz="2200" b="1" i="0" u="none" strike="noStrike" cap="none">
              <a:solidFill>
                <a:srgbClr val="76A5AF"/>
              </a:solidFill>
              <a:latin typeface="Arial"/>
              <a:ea typeface="Arial"/>
              <a:cs typeface="Arial"/>
              <a:sym typeface="Arial"/>
            </a:endParaRPr>
          </a:p>
        </p:txBody>
      </p:sp>
      <p:sp>
        <p:nvSpPr>
          <p:cNvPr id="272" name="Google Shape;272;g349161778f7_0_92"/>
          <p:cNvSpPr txBox="1"/>
          <p:nvPr/>
        </p:nvSpPr>
        <p:spPr>
          <a:xfrm>
            <a:off x="5438575" y="5529450"/>
            <a:ext cx="2381700" cy="44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a:solidFill>
                  <a:srgbClr val="1C4587"/>
                </a:solidFill>
              </a:rPr>
              <a:t>Apprendimento situato</a:t>
            </a:r>
            <a:endParaRPr sz="2200" b="1" i="0" u="none" strike="noStrike" cap="none">
              <a:solidFill>
                <a:srgbClr val="1C4587"/>
              </a:solidFill>
              <a:latin typeface="Arial"/>
              <a:ea typeface="Arial"/>
              <a:cs typeface="Arial"/>
              <a:sym typeface="Arial"/>
            </a:endParaRPr>
          </a:p>
        </p:txBody>
      </p:sp>
      <p:sp>
        <p:nvSpPr>
          <p:cNvPr id="273" name="Google Shape;273;g349161778f7_0_92"/>
          <p:cNvSpPr txBox="1"/>
          <p:nvPr/>
        </p:nvSpPr>
        <p:spPr>
          <a:xfrm>
            <a:off x="1713700" y="3948050"/>
            <a:ext cx="2381700" cy="4449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2200"/>
              <a:buFont typeface="Arial"/>
              <a:buNone/>
            </a:pPr>
            <a:r>
              <a:rPr lang="en-US" sz="2200" b="1"/>
              <a:t>Comunità di pratica</a:t>
            </a:r>
            <a:endParaRPr sz="2200" b="1" i="0" u="none" strike="noStrike" cap="none">
              <a:solidFill>
                <a:srgbClr val="000000"/>
              </a:solidFill>
              <a:latin typeface="Arial"/>
              <a:ea typeface="Arial"/>
              <a:cs typeface="Arial"/>
              <a:sym typeface="Arial"/>
            </a:endParaRPr>
          </a:p>
        </p:txBody>
      </p:sp>
      <p:sp>
        <p:nvSpPr>
          <p:cNvPr id="274" name="Google Shape;274;g349161778f7_0_92"/>
          <p:cNvSpPr txBox="1"/>
          <p:nvPr/>
        </p:nvSpPr>
        <p:spPr>
          <a:xfrm>
            <a:off x="1866100" y="1814450"/>
            <a:ext cx="2381700" cy="4449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2200"/>
              <a:buFont typeface="Arial"/>
              <a:buNone/>
            </a:pPr>
            <a:r>
              <a:rPr lang="en-US" sz="2200" b="1">
                <a:solidFill>
                  <a:srgbClr val="6FA8DC"/>
                </a:solidFill>
              </a:rPr>
              <a:t>Comunità di apprendimento</a:t>
            </a:r>
            <a:endParaRPr sz="2200" b="1" i="0" u="none" strike="noStrike" cap="none">
              <a:solidFill>
                <a:srgbClr val="6FA8DC"/>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349161778f7_0_6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I principi dell’apprendimento autentico</a:t>
            </a:r>
            <a:endParaRPr/>
          </a:p>
        </p:txBody>
      </p:sp>
      <p:pic>
        <p:nvPicPr>
          <p:cNvPr id="281" name="Google Shape;281;g349161778f7_0_68"/>
          <p:cNvPicPr preferRelativeResize="0"/>
          <p:nvPr/>
        </p:nvPicPr>
        <p:blipFill rotWithShape="1">
          <a:blip r:embed="rId3">
            <a:alphaModFix/>
          </a:blip>
          <a:srcRect/>
          <a:stretch/>
        </p:blipFill>
        <p:spPr>
          <a:xfrm>
            <a:off x="4731325" y="2095851"/>
            <a:ext cx="2677799" cy="4762150"/>
          </a:xfrm>
          <a:prstGeom prst="rect">
            <a:avLst/>
          </a:prstGeom>
          <a:noFill/>
          <a:ln>
            <a:noFill/>
          </a:ln>
        </p:spPr>
      </p:pic>
      <p:sp>
        <p:nvSpPr>
          <p:cNvPr id="282" name="Google Shape;282;g349161778f7_0_68"/>
          <p:cNvSpPr/>
          <p:nvPr/>
        </p:nvSpPr>
        <p:spPr>
          <a:xfrm>
            <a:off x="4550950" y="4576150"/>
            <a:ext cx="3070200" cy="372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b="1">
                <a:solidFill>
                  <a:schemeClr val="accent4"/>
                </a:solidFill>
                <a:latin typeface="Calibri"/>
                <a:ea typeface="Calibri"/>
                <a:cs typeface="Calibri"/>
                <a:sym typeface="Calibri"/>
              </a:rPr>
              <a:t>Principi dell’apprendimento autentico</a:t>
            </a:r>
            <a:endParaRPr sz="1400" b="1" i="0" u="none" strike="noStrike" cap="none">
              <a:solidFill>
                <a:schemeClr val="accent4"/>
              </a:solidFill>
              <a:latin typeface="Calibri"/>
              <a:ea typeface="Calibri"/>
              <a:cs typeface="Calibri"/>
              <a:sym typeface="Calibri"/>
            </a:endParaRPr>
          </a:p>
        </p:txBody>
      </p:sp>
      <p:sp>
        <p:nvSpPr>
          <p:cNvPr id="283" name="Google Shape;283;g349161778f7_0_68"/>
          <p:cNvSpPr/>
          <p:nvPr/>
        </p:nvSpPr>
        <p:spPr>
          <a:xfrm>
            <a:off x="2513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1200"/>
              </a:spcBef>
              <a:spcAft>
                <a:spcPts val="1200"/>
              </a:spcAft>
              <a:buClr>
                <a:srgbClr val="000000"/>
              </a:buClr>
              <a:buSzPts val="1400"/>
              <a:buFont typeface="Arial"/>
              <a:buNone/>
            </a:pPr>
            <a:r>
              <a:rPr lang="en-US">
                <a:latin typeface="Calibri"/>
                <a:ea typeface="Calibri"/>
                <a:cs typeface="Calibri"/>
                <a:sym typeface="Calibri"/>
              </a:rPr>
              <a:t>Valutazione autentica</a:t>
            </a:r>
            <a:endParaRPr sz="1400" b="0" i="0" u="none" strike="noStrike" cap="none">
              <a:solidFill>
                <a:srgbClr val="000000"/>
              </a:solidFill>
              <a:latin typeface="Calibri"/>
              <a:ea typeface="Calibri"/>
              <a:cs typeface="Calibri"/>
              <a:sym typeface="Calibri"/>
            </a:endParaRPr>
          </a:p>
        </p:txBody>
      </p:sp>
      <p:sp>
        <p:nvSpPr>
          <p:cNvPr id="284" name="Google Shape;284;g349161778f7_0_68"/>
          <p:cNvSpPr/>
          <p:nvPr/>
        </p:nvSpPr>
        <p:spPr>
          <a:xfrm>
            <a:off x="8577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Scaffolding</a:t>
            </a:r>
            <a:endParaRPr sz="1400" b="0" i="1" u="none" strike="noStrike" cap="none">
              <a:solidFill>
                <a:srgbClr val="000000"/>
              </a:solidFill>
              <a:latin typeface="Calibri"/>
              <a:ea typeface="Calibri"/>
              <a:cs typeface="Calibri"/>
              <a:sym typeface="Calibri"/>
            </a:endParaRPr>
          </a:p>
        </p:txBody>
      </p:sp>
      <p:sp>
        <p:nvSpPr>
          <p:cNvPr id="285" name="Google Shape;285;g349161778f7_0_68"/>
          <p:cNvSpPr/>
          <p:nvPr/>
        </p:nvSpPr>
        <p:spPr>
          <a:xfrm>
            <a:off x="8577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Riflessione</a:t>
            </a:r>
            <a:endParaRPr sz="1400" b="0" i="0" u="none" strike="noStrike" cap="none">
              <a:solidFill>
                <a:srgbClr val="000000"/>
              </a:solidFill>
              <a:latin typeface="Calibri"/>
              <a:ea typeface="Calibri"/>
              <a:cs typeface="Calibri"/>
              <a:sym typeface="Calibri"/>
            </a:endParaRPr>
          </a:p>
        </p:txBody>
      </p:sp>
      <p:sp>
        <p:nvSpPr>
          <p:cNvPr id="286" name="Google Shape;286;g349161778f7_0_68"/>
          <p:cNvSpPr/>
          <p:nvPr/>
        </p:nvSpPr>
        <p:spPr>
          <a:xfrm>
            <a:off x="2794525"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Articolazione</a:t>
            </a:r>
            <a:endParaRPr sz="1400" b="0" i="0" u="none" strike="noStrike" cap="none">
              <a:solidFill>
                <a:srgbClr val="000000"/>
              </a:solidFill>
              <a:latin typeface="Calibri"/>
              <a:ea typeface="Calibri"/>
              <a:cs typeface="Calibri"/>
              <a:sym typeface="Calibri"/>
            </a:endParaRPr>
          </a:p>
        </p:txBody>
      </p:sp>
      <p:sp>
        <p:nvSpPr>
          <p:cNvPr id="287" name="Google Shape;287;g349161778f7_0_68"/>
          <p:cNvSpPr/>
          <p:nvPr/>
        </p:nvSpPr>
        <p:spPr>
          <a:xfrm>
            <a:off x="5127600" y="9074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1200"/>
              </a:spcBef>
              <a:spcAft>
                <a:spcPts val="1200"/>
              </a:spcAft>
              <a:buClr>
                <a:srgbClr val="000000"/>
              </a:buClr>
              <a:buSzPts val="1400"/>
              <a:buFont typeface="Arial"/>
              <a:buNone/>
            </a:pPr>
            <a:r>
              <a:rPr lang="en-US">
                <a:latin typeface="Calibri"/>
                <a:ea typeface="Calibri"/>
                <a:cs typeface="Calibri"/>
                <a:sym typeface="Calibri"/>
              </a:rPr>
              <a:t>Contesto autentico</a:t>
            </a:r>
            <a:endParaRPr sz="1400" b="0" i="0" u="none" strike="noStrike" cap="none">
              <a:solidFill>
                <a:srgbClr val="000000"/>
              </a:solidFill>
              <a:latin typeface="Calibri"/>
              <a:ea typeface="Calibri"/>
              <a:cs typeface="Calibri"/>
              <a:sym typeface="Calibri"/>
            </a:endParaRPr>
          </a:p>
        </p:txBody>
      </p:sp>
      <p:sp>
        <p:nvSpPr>
          <p:cNvPr id="288" name="Google Shape;288;g349161778f7_0_68"/>
          <p:cNvSpPr/>
          <p:nvPr/>
        </p:nvSpPr>
        <p:spPr>
          <a:xfrm>
            <a:off x="7847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Compito autentico</a:t>
            </a:r>
            <a:endParaRPr sz="1400" b="0" i="0" u="none" strike="noStrike" cap="none">
              <a:solidFill>
                <a:srgbClr val="000000"/>
              </a:solidFill>
              <a:latin typeface="Calibri"/>
              <a:ea typeface="Calibri"/>
              <a:cs typeface="Calibri"/>
              <a:sym typeface="Calibri"/>
            </a:endParaRPr>
          </a:p>
        </p:txBody>
      </p:sp>
      <p:sp>
        <p:nvSpPr>
          <p:cNvPr id="289" name="Google Shape;289;g349161778f7_0_68"/>
          <p:cNvSpPr/>
          <p:nvPr/>
        </p:nvSpPr>
        <p:spPr>
          <a:xfrm>
            <a:off x="94683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1200"/>
              </a:spcBef>
              <a:spcAft>
                <a:spcPts val="1200"/>
              </a:spcAft>
              <a:buClr>
                <a:srgbClr val="000000"/>
              </a:buClr>
              <a:buSzPts val="1400"/>
              <a:buFont typeface="Arial"/>
              <a:buNone/>
            </a:pPr>
            <a:r>
              <a:rPr lang="en-US">
                <a:latin typeface="Calibri"/>
                <a:ea typeface="Calibri"/>
                <a:cs typeface="Calibri"/>
                <a:sym typeface="Calibri"/>
              </a:rPr>
              <a:t>Prestazione esperta (modelli di ruolo)</a:t>
            </a:r>
            <a:endParaRPr sz="1400" b="0" i="0" u="none" strike="noStrike" cap="none">
              <a:solidFill>
                <a:srgbClr val="000000"/>
              </a:solidFill>
              <a:latin typeface="Calibri"/>
              <a:ea typeface="Calibri"/>
              <a:cs typeface="Calibri"/>
              <a:sym typeface="Calibri"/>
            </a:endParaRPr>
          </a:p>
        </p:txBody>
      </p:sp>
      <p:sp>
        <p:nvSpPr>
          <p:cNvPr id="290" name="Google Shape;290;g349161778f7_0_68"/>
          <p:cNvSpPr/>
          <p:nvPr/>
        </p:nvSpPr>
        <p:spPr>
          <a:xfrm>
            <a:off x="95445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Prospettive diverse</a:t>
            </a:r>
            <a:endParaRPr sz="1400" b="0" i="0" u="none" strike="noStrike" cap="none">
              <a:solidFill>
                <a:srgbClr val="000000"/>
              </a:solidFill>
              <a:latin typeface="Calibri"/>
              <a:ea typeface="Calibri"/>
              <a:cs typeface="Calibri"/>
              <a:sym typeface="Calibri"/>
            </a:endParaRPr>
          </a:p>
        </p:txBody>
      </p:sp>
      <p:sp>
        <p:nvSpPr>
          <p:cNvPr id="291" name="Google Shape;291;g349161778f7_0_68"/>
          <p:cNvSpPr/>
          <p:nvPr/>
        </p:nvSpPr>
        <p:spPr>
          <a:xfrm>
            <a:off x="7485750"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a:latin typeface="Calibri"/>
                <a:ea typeface="Calibri"/>
                <a:cs typeface="Calibri"/>
                <a:sym typeface="Calibri"/>
              </a:rPr>
              <a:t>Collaborazione</a:t>
            </a:r>
            <a:endParaRPr sz="1400" b="0" i="0" u="none" strike="noStrike" cap="none">
              <a:solidFill>
                <a:srgbClr val="000000"/>
              </a:solidFill>
              <a:latin typeface="Calibri"/>
              <a:ea typeface="Calibri"/>
              <a:cs typeface="Calibri"/>
              <a:sym typeface="Calibri"/>
            </a:endParaRPr>
          </a:p>
        </p:txBody>
      </p:sp>
      <p:sp>
        <p:nvSpPr>
          <p:cNvPr id="292" name="Google Shape;292;g349161778f7_0_68"/>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a:t>
            </a:r>
            <a:r>
              <a:rPr lang="en-US" sz="1400" b="0" i="1" u="none" strike="noStrike" cap="none">
                <a:solidFill>
                  <a:srgbClr val="000000"/>
                </a:solidFill>
                <a:latin typeface="Calibri"/>
                <a:ea typeface="Calibri"/>
                <a:cs typeface="Calibri"/>
                <a:sym typeface="Calibri"/>
              </a:rPr>
              <a:t>: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Modulo 1: Panoramica del progetto TINKER e introduzione preliminare all’apprendimento autentico e alle pratiche inclusive di genere</a:t>
            </a:r>
            <a:endParaRPr/>
          </a:p>
        </p:txBody>
      </p:sp>
      <p:sp>
        <p:nvSpPr>
          <p:cNvPr id="91" name="Google Shape;91;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1.1: Apprendimento autentico per un’istruzione inclusiva di genere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349161778f7_0_13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Attività 3: autoriflessione</a:t>
            </a:r>
            <a:endParaRPr/>
          </a:p>
        </p:txBody>
      </p:sp>
      <p:sp>
        <p:nvSpPr>
          <p:cNvPr id="299" name="Google Shape;299;g349161778f7_0_13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00" name="Google Shape;300;g349161778f7_0_134"/>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In gruppo, rispondete alla seguente domanda</a:t>
            </a:r>
            <a:r>
              <a:rPr lang="en-US" sz="2500" b="0" i="0" u="none" strike="noStrike" cap="none">
                <a:solidFill>
                  <a:schemeClr val="dk1"/>
                </a:solidFill>
                <a:latin typeface="Calibri"/>
                <a:ea typeface="Calibri"/>
                <a:cs typeface="Calibri"/>
                <a:sym typeface="Calibri"/>
              </a:rPr>
              <a:t>:</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in che modo avete attuato l’apprendimento autentico in classe?</a:t>
            </a:r>
            <a:endParaRPr sz="2500" b="0" i="0" u="none" strike="noStrike" cap="none">
              <a:solidFill>
                <a:schemeClr val="dk1"/>
              </a:solidFill>
              <a:latin typeface="Calibri"/>
              <a:ea typeface="Calibri"/>
              <a:cs typeface="Calibri"/>
              <a:sym typeface="Calibri"/>
            </a:endParaRPr>
          </a:p>
        </p:txBody>
      </p:sp>
      <p:sp>
        <p:nvSpPr>
          <p:cNvPr id="301" name="Google Shape;301;g349161778f7_0_134"/>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g349161778f7_0_134"/>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latin typeface="Calibri"/>
                <a:ea typeface="Calibri"/>
                <a:cs typeface="Calibri"/>
                <a:sym typeface="Calibri"/>
              </a:rPr>
              <a:t>Condividete la risposta con gli altri gruppi</a:t>
            </a:r>
            <a:r>
              <a:rPr lang="en-US" sz="2500" b="0" i="0" u="none" strike="noStrike" cap="none">
                <a:solidFill>
                  <a:srgbClr val="000000"/>
                </a:solidFill>
                <a:latin typeface="Calibri"/>
                <a:ea typeface="Calibri"/>
                <a:cs typeface="Calibri"/>
                <a:sym typeface="Calibri"/>
              </a:rPr>
              <a:t>.</a:t>
            </a:r>
            <a:endParaRPr sz="2500" b="0" i="0" u="none" strike="noStrike" cap="none">
              <a:solidFill>
                <a:srgbClr val="000000"/>
              </a:solidFill>
              <a:latin typeface="Calibri"/>
              <a:ea typeface="Calibri"/>
              <a:cs typeface="Calibri"/>
              <a:sym typeface="Calibri"/>
            </a:endParaRPr>
          </a:p>
        </p:txBody>
      </p:sp>
      <p:pic>
        <p:nvPicPr>
          <p:cNvPr id="303" name="Google Shape;303;g349161778f7_0_134"/>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304" name="Google Shape;304;g349161778f7_0_13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TINKER project’s website</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349161778f7_0_14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sz="3500"/>
              <a:t>Apprendimento autentico</a:t>
            </a:r>
            <a:r>
              <a:rPr lang="en-US" sz="35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5"/>
                  </a:ext>
                </a:extLst>
              </a:rPr>
              <a:t>: promuovere l’inclusione nell’educazione informatica</a:t>
            </a:r>
            <a:endParaRPr sz="3500"/>
          </a:p>
        </p:txBody>
      </p:sp>
      <p:pic>
        <p:nvPicPr>
          <p:cNvPr id="311" name="Google Shape;311;g349161778f7_0_146"/>
          <p:cNvPicPr preferRelativeResize="0"/>
          <p:nvPr/>
        </p:nvPicPr>
        <p:blipFill rotWithShape="1">
          <a:blip r:embed="rId3">
            <a:alphaModFix/>
          </a:blip>
          <a:srcRect/>
          <a:stretch/>
        </p:blipFill>
        <p:spPr>
          <a:xfrm>
            <a:off x="1891375" y="1013725"/>
            <a:ext cx="8409226" cy="5606150"/>
          </a:xfrm>
          <a:prstGeom prst="rect">
            <a:avLst/>
          </a:prstGeom>
          <a:noFill/>
          <a:ln>
            <a:noFill/>
          </a:ln>
        </p:spPr>
      </p:pic>
      <p:sp>
        <p:nvSpPr>
          <p:cNvPr id="312" name="Google Shape;312;g349161778f7_0_146"/>
          <p:cNvSpPr txBox="1"/>
          <p:nvPr/>
        </p:nvSpPr>
        <p:spPr>
          <a:xfrm>
            <a:off x="9397700" y="6443725"/>
            <a:ext cx="2889900" cy="345900"/>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a:t>
            </a:r>
            <a:r>
              <a:rPr lang="en-US" sz="1400" b="0" i="1" u="none" strike="noStrike" cap="none">
                <a:solidFill>
                  <a:srgbClr val="000000"/>
                </a:solidFill>
                <a:latin typeface="Calibri"/>
                <a:ea typeface="Calibri"/>
                <a:cs typeface="Calibri"/>
                <a:sym typeface="Calibri"/>
              </a:rPr>
              <a:t>: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349161778f7_0_15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sz="3500"/>
              <a:t>Disuguaglianze di genere nell’informatica - 1</a:t>
            </a:r>
            <a:endParaRPr sz="3500"/>
          </a:p>
        </p:txBody>
      </p:sp>
      <p:sp>
        <p:nvSpPr>
          <p:cNvPr id="319" name="Google Shape;319;g349161778f7_0_153"/>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just" rtl="0">
              <a:lnSpc>
                <a:spcPct val="90000"/>
              </a:lnSpc>
              <a:spcBef>
                <a:spcPts val="1000"/>
              </a:spcBef>
              <a:spcAft>
                <a:spcPts val="0"/>
              </a:spcAft>
              <a:buSzPts val="2200"/>
              <a:buChar char="●"/>
            </a:pPr>
            <a:r>
              <a:rPr lang="en-US"/>
              <a:t>2022: le donne specializzate in ambito ICT rappresentano il 10-30%, rispetto al 60-80% degli uomini (</a:t>
            </a:r>
            <a:r>
              <a:rPr lang="en-US" u="sng">
                <a:solidFill>
                  <a:schemeClr val="hlink"/>
                </a:solidFill>
                <a:hlinkClick r:id="rId3"/>
              </a:rPr>
              <a:t>Eurostat, 2022</a:t>
            </a:r>
            <a:r>
              <a:rPr lang="en-US"/>
              <a:t>) </a:t>
            </a:r>
            <a:endParaRPr/>
          </a:p>
          <a:p>
            <a:pPr marL="457200" marR="0" lvl="0" indent="-368300" algn="just" rtl="0">
              <a:lnSpc>
                <a:spcPct val="90000"/>
              </a:lnSpc>
              <a:spcBef>
                <a:spcPts val="0"/>
              </a:spcBef>
              <a:spcAft>
                <a:spcPts val="0"/>
              </a:spcAft>
              <a:buSzPts val="2200"/>
              <a:buChar char="●"/>
            </a:pPr>
            <a:r>
              <a:rPr lang="en-US"/>
              <a:t>Disuguaglianze significative nell’iscrizione all’educazione terziaria nel campo delle ICT, nonché nei livelli di fiducia delle e degli studenti sulla base del loro genere (</a:t>
            </a:r>
            <a:r>
              <a:rPr lang="en-US" u="sng">
                <a:solidFill>
                  <a:schemeClr val="hlink"/>
                </a:solidFill>
                <a:hlinkClick r:id="rId4"/>
              </a:rPr>
              <a:t>Commissione europea, 2019</a:t>
            </a:r>
            <a:r>
              <a:rPr lang="en-US"/>
              <a:t>)</a:t>
            </a:r>
            <a:endParaRPr/>
          </a:p>
          <a:p>
            <a:pPr marL="457200" marR="0" lvl="0" indent="-368300" algn="just" rtl="0">
              <a:lnSpc>
                <a:spcPct val="90000"/>
              </a:lnSpc>
              <a:spcBef>
                <a:spcPts val="0"/>
              </a:spcBef>
              <a:spcAft>
                <a:spcPts val="0"/>
              </a:spcAft>
              <a:buSzPts val="2200"/>
              <a:buChar char="●"/>
            </a:pPr>
            <a:r>
              <a:rPr lang="en-US"/>
              <a:t>Percentuale inferiore di donne laureate nelle STEM nei Paesi partner (</a:t>
            </a:r>
            <a:r>
              <a:rPr lang="en-US" u="sng">
                <a:solidFill>
                  <a:schemeClr val="accent1"/>
                </a:solidFill>
                <a:hlinkClick r:id="rId3">
                  <a:extLst>
                    <a:ext uri="{A12FA001-AC4F-418D-AE19-62706E023703}">
                      <ahyp:hlinkClr xmlns:ahyp="http://schemas.microsoft.com/office/drawing/2018/hyperlinkcolor" val="tx"/>
                    </a:ext>
                  </a:extLst>
                </a:hlinkClick>
              </a:rPr>
              <a:t>Eurostat, 2022</a:t>
            </a:r>
            <a:r>
              <a:rPr lang="en-US"/>
              <a:t>)</a:t>
            </a:r>
            <a:endParaRPr/>
          </a:p>
          <a:p>
            <a:pPr marL="457200" marR="0" lvl="0" indent="-368300" algn="just" rtl="0">
              <a:lnSpc>
                <a:spcPct val="90000"/>
              </a:lnSpc>
              <a:spcBef>
                <a:spcPts val="0"/>
              </a:spcBef>
              <a:spcAft>
                <a:spcPts val="0"/>
              </a:spcAft>
              <a:buSzPts val="2200"/>
              <a:buChar char="●"/>
            </a:pPr>
            <a:r>
              <a:rPr lang="en-US"/>
              <a:t>L’Indice sull’uguaglianza di genere (Gender Equality Index) rivela che, nel 2019, il punteggio dell’UE in materia di uguaglianza nell’ambito della conoscenza (ad es., partecipazione all’istruzione e livello di istruzione) corrispondeva soltanto al 62,7% (</a:t>
            </a:r>
            <a:r>
              <a:rPr lang="en-US" u="sng">
                <a:solidFill>
                  <a:schemeClr val="hlink"/>
                </a:solidFill>
                <a:hlinkClick r:id="rId5"/>
              </a:rPr>
              <a:t>EIGE, 2022</a:t>
            </a:r>
            <a:r>
              <a:rPr lang="en-US"/>
              <a:t>), con alcuni Paesi partner sotto la media.</a:t>
            </a:r>
            <a:endParaRPr/>
          </a:p>
          <a:p>
            <a:pPr marL="457200" marR="0" lvl="0" indent="-368300" algn="just" rtl="0">
              <a:lnSpc>
                <a:spcPct val="90000"/>
              </a:lnSpc>
              <a:spcBef>
                <a:spcPts val="0"/>
              </a:spcBef>
              <a:spcAft>
                <a:spcPts val="0"/>
              </a:spcAft>
              <a:buSzPts val="2200"/>
              <a:buChar char="●"/>
            </a:pPr>
            <a:r>
              <a:rPr lang="en-US"/>
              <a:t>Esigenza di approcci inclusivi di genere, incluse le minoranze di genere</a:t>
            </a:r>
            <a:endParaRPr/>
          </a:p>
        </p:txBody>
      </p:sp>
      <p:pic>
        <p:nvPicPr>
          <p:cNvPr id="320" name="Google Shape;320;g349161778f7_0_153"/>
          <p:cNvPicPr preferRelativeResize="0"/>
          <p:nvPr/>
        </p:nvPicPr>
        <p:blipFill rotWithShape="1">
          <a:blip r:embed="rId6">
            <a:alphaModFix/>
          </a:blip>
          <a:srcRect/>
          <a:stretch/>
        </p:blipFill>
        <p:spPr>
          <a:xfrm>
            <a:off x="3690125" y="3757150"/>
            <a:ext cx="5242025" cy="2946850"/>
          </a:xfrm>
          <a:prstGeom prst="rect">
            <a:avLst/>
          </a:prstGeom>
          <a:noFill/>
          <a:ln>
            <a:noFill/>
          </a:ln>
        </p:spPr>
      </p:pic>
      <p:sp>
        <p:nvSpPr>
          <p:cNvPr id="321" name="Google Shape;321;g349161778f7_0_15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349161778f7_0_16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SzPts val="3800"/>
              <a:buNone/>
            </a:pPr>
            <a:r>
              <a:rPr lang="en-US" sz="3500"/>
              <a:t>Disuguaglianze di genere nell’informatica - 2</a:t>
            </a:r>
            <a:endParaRPr sz="3500"/>
          </a:p>
        </p:txBody>
      </p:sp>
      <p:pic>
        <p:nvPicPr>
          <p:cNvPr id="328" name="Google Shape;328;g349161778f7_0_161"/>
          <p:cNvPicPr preferRelativeResize="0"/>
          <p:nvPr/>
        </p:nvPicPr>
        <p:blipFill rotWithShape="1">
          <a:blip r:embed="rId3">
            <a:alphaModFix/>
          </a:blip>
          <a:srcRect/>
          <a:stretch/>
        </p:blipFill>
        <p:spPr>
          <a:xfrm>
            <a:off x="1988050" y="1031589"/>
            <a:ext cx="8215901" cy="49382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349161778f7_0_16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3600" dirty="0" err="1"/>
              <a:t>Apprendimento</a:t>
            </a:r>
            <a:r>
              <a:rPr lang="en-US" sz="3600" dirty="0"/>
              <a:t> </a:t>
            </a:r>
            <a:r>
              <a:rPr lang="en-US" sz="3600" dirty="0" err="1"/>
              <a:t>autentico</a:t>
            </a:r>
            <a:r>
              <a:rPr lang="en-US" sz="3600" dirty="0"/>
              <a:t>: un </a:t>
            </a:r>
            <a:r>
              <a:rPr lang="en-US" sz="3600" dirty="0" err="1"/>
              <a:t>quadro</a:t>
            </a:r>
            <a:r>
              <a:rPr lang="en-US" sz="3600" dirty="0"/>
              <a:t> per </a:t>
            </a:r>
            <a:r>
              <a:rPr lang="en-US" sz="3600" dirty="0" err="1"/>
              <a:t>l’inclusione</a:t>
            </a:r>
            <a:r>
              <a:rPr lang="en-US" sz="3600" dirty="0"/>
              <a:t> di </a:t>
            </a:r>
            <a:r>
              <a:rPr lang="en-US" sz="3600" dirty="0" err="1"/>
              <a:t>genere</a:t>
            </a:r>
            <a:r>
              <a:rPr lang="en-US" sz="3600" dirty="0"/>
              <a:t> - 1</a:t>
            </a:r>
            <a:endParaRPr sz="3600" dirty="0"/>
          </a:p>
        </p:txBody>
      </p:sp>
      <p:sp>
        <p:nvSpPr>
          <p:cNvPr id="334" name="Google Shape;334;g349161778f7_0_16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sz="2400" b="1"/>
              <a:t>Combattere gli stereotipi</a:t>
            </a:r>
            <a:endParaRPr sz="2400"/>
          </a:p>
          <a:p>
            <a:pPr marL="457200" marR="0" lvl="0" indent="-381000" algn="just" rtl="0">
              <a:lnSpc>
                <a:spcPct val="115000"/>
              </a:lnSpc>
              <a:spcBef>
                <a:spcPts val="1000"/>
              </a:spcBef>
              <a:spcAft>
                <a:spcPts val="0"/>
              </a:spcAft>
              <a:buSzPts val="2400"/>
              <a:buChar char="•"/>
            </a:pPr>
            <a:r>
              <a:rPr lang="en-US" sz="2400"/>
              <a:t>Apprendimento autentico: collegare i concetti teorici alle loro applicazioni reali</a:t>
            </a:r>
            <a:endParaRPr sz="2400"/>
          </a:p>
          <a:p>
            <a:pPr marL="457200" marR="0" lvl="0" indent="-381000" algn="just" rtl="0">
              <a:lnSpc>
                <a:spcPct val="115000"/>
              </a:lnSpc>
              <a:spcBef>
                <a:spcPts val="0"/>
              </a:spcBef>
              <a:spcAft>
                <a:spcPts val="0"/>
              </a:spcAft>
              <a:buSzPts val="2400"/>
              <a:buChar char="•"/>
            </a:pPr>
            <a:r>
              <a:rPr lang="en-US" sz="2400"/>
              <a:t>Spesso prevede applicazioni reali e risoluzione di problemi, le quali permettono di evidenziare la natura varia e preziosa dell’informatica, contrastando gli stereotipi tradizionali che limitano la partecipazione.</a:t>
            </a:r>
            <a:endParaRPr sz="2400"/>
          </a:p>
        </p:txBody>
      </p:sp>
      <p:pic>
        <p:nvPicPr>
          <p:cNvPr id="335" name="Google Shape;335;g349161778f7_0_169"/>
          <p:cNvPicPr preferRelativeResize="0"/>
          <p:nvPr/>
        </p:nvPicPr>
        <p:blipFill rotWithShape="1">
          <a:blip r:embed="rId3">
            <a:alphaModFix/>
          </a:blip>
          <a:srcRect/>
          <a:stretch/>
        </p:blipFill>
        <p:spPr>
          <a:xfrm>
            <a:off x="3743298" y="3169799"/>
            <a:ext cx="4705400" cy="3273924"/>
          </a:xfrm>
          <a:prstGeom prst="rect">
            <a:avLst/>
          </a:prstGeom>
          <a:noFill/>
          <a:ln>
            <a:noFill/>
          </a:ln>
        </p:spPr>
      </p:pic>
      <p:sp>
        <p:nvSpPr>
          <p:cNvPr id="336" name="Google Shape;336;g349161778f7_0_16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349161778f7_0_18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SzPts val="3800"/>
              <a:buNone/>
            </a:pPr>
            <a:r>
              <a:rPr lang="en-US" dirty="0" err="1"/>
              <a:t>Apprendimento</a:t>
            </a:r>
            <a:r>
              <a:rPr lang="en-US" dirty="0"/>
              <a:t> </a:t>
            </a:r>
            <a:r>
              <a:rPr lang="en-US" dirty="0" err="1"/>
              <a:t>autentico</a:t>
            </a:r>
            <a:r>
              <a:rPr lang="en-US" dirty="0"/>
              <a:t>: un </a:t>
            </a:r>
            <a:r>
              <a:rPr lang="en-US" dirty="0" err="1"/>
              <a:t>quadro</a:t>
            </a:r>
            <a:r>
              <a:rPr lang="en-US" dirty="0"/>
              <a:t> per </a:t>
            </a:r>
            <a:r>
              <a:rPr lang="en-US" dirty="0" err="1"/>
              <a:t>l’inclusione</a:t>
            </a:r>
            <a:r>
              <a:rPr lang="en-US" dirty="0"/>
              <a:t> di </a:t>
            </a:r>
            <a:r>
              <a:rPr lang="en-US" dirty="0" err="1"/>
              <a:t>genere</a:t>
            </a:r>
            <a:r>
              <a:rPr lang="en-US" dirty="0"/>
              <a:t> - 2</a:t>
            </a:r>
            <a:endParaRPr dirty="0"/>
          </a:p>
        </p:txBody>
      </p:sp>
      <p:sp>
        <p:nvSpPr>
          <p:cNvPr id="343" name="Google Shape;343;g349161778f7_0_183"/>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sz="2400" b="1"/>
              <a:t>Stimolare e mantenere l’interesse</a:t>
            </a:r>
            <a:endParaRPr sz="2400" b="1"/>
          </a:p>
          <a:p>
            <a:pPr marL="457200" lvl="0" indent="-381000" algn="just" rtl="0">
              <a:lnSpc>
                <a:spcPct val="90000"/>
              </a:lnSpc>
              <a:spcBef>
                <a:spcPts val="1000"/>
              </a:spcBef>
              <a:spcAft>
                <a:spcPts val="0"/>
              </a:spcAft>
              <a:buSzPts val="2400"/>
              <a:buChar char="•"/>
            </a:pPr>
            <a:r>
              <a:rPr lang="en-US" sz="2400"/>
              <a:t>L’apprendimento autentico include attività coinvolgenti, quali discussioni, riflessioni e programmazione, le quali contribuiscono a stimolare e mantenere l’interesse nell'informatica da parte delle e degli studenti, in particolare delle bambine e delle ragazze e delle minoranze di genere.</a:t>
            </a:r>
            <a:endParaRPr/>
          </a:p>
          <a:p>
            <a:pPr marL="0" lvl="0" indent="0" algn="l" rtl="0">
              <a:lnSpc>
                <a:spcPct val="90000"/>
              </a:lnSpc>
              <a:spcBef>
                <a:spcPts val="1000"/>
              </a:spcBef>
              <a:spcAft>
                <a:spcPts val="0"/>
              </a:spcAft>
              <a:buSzPts val="2200"/>
              <a:buNone/>
            </a:pPr>
            <a:endParaRPr/>
          </a:p>
        </p:txBody>
      </p:sp>
      <p:pic>
        <p:nvPicPr>
          <p:cNvPr id="344" name="Google Shape;344;g349161778f7_0_183"/>
          <p:cNvPicPr preferRelativeResize="0"/>
          <p:nvPr/>
        </p:nvPicPr>
        <p:blipFill rotWithShape="1">
          <a:blip r:embed="rId3">
            <a:alphaModFix/>
          </a:blip>
          <a:srcRect/>
          <a:stretch/>
        </p:blipFill>
        <p:spPr>
          <a:xfrm>
            <a:off x="1921650" y="3182049"/>
            <a:ext cx="4174349" cy="2780999"/>
          </a:xfrm>
          <a:prstGeom prst="rect">
            <a:avLst/>
          </a:prstGeom>
          <a:noFill/>
          <a:ln>
            <a:noFill/>
          </a:ln>
        </p:spPr>
      </p:pic>
      <p:pic>
        <p:nvPicPr>
          <p:cNvPr id="345" name="Google Shape;345;g349161778f7_0_183"/>
          <p:cNvPicPr preferRelativeResize="0"/>
          <p:nvPr/>
        </p:nvPicPr>
        <p:blipFill rotWithShape="1">
          <a:blip r:embed="rId4">
            <a:alphaModFix/>
          </a:blip>
          <a:srcRect/>
          <a:stretch/>
        </p:blipFill>
        <p:spPr>
          <a:xfrm>
            <a:off x="6416825" y="3733800"/>
            <a:ext cx="4174349" cy="2781002"/>
          </a:xfrm>
          <a:prstGeom prst="rect">
            <a:avLst/>
          </a:prstGeom>
          <a:noFill/>
          <a:ln>
            <a:noFill/>
          </a:ln>
        </p:spPr>
      </p:pic>
      <p:sp>
        <p:nvSpPr>
          <p:cNvPr id="346" name="Google Shape;346;g349161778f7_0_18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SzPts val="3800"/>
              <a:buNone/>
            </a:pPr>
            <a:r>
              <a:rPr lang="en-US"/>
              <a:t>Apprendimento autentico: un quadro per l’inclusione di genere - 3</a:t>
            </a:r>
            <a:endParaRPr/>
          </a:p>
        </p:txBody>
      </p:sp>
      <p:sp>
        <p:nvSpPr>
          <p:cNvPr id="352" name="Google Shape;352;p1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dirty="0" err="1"/>
              <a:t>Apprendimento</a:t>
            </a:r>
            <a:r>
              <a:rPr lang="en-US" sz="2400" b="1" dirty="0"/>
              <a:t> </a:t>
            </a:r>
            <a:r>
              <a:rPr lang="en-US" sz="2400" b="1" dirty="0" err="1"/>
              <a:t>esperienziale</a:t>
            </a:r>
            <a:endParaRPr sz="2400" b="1" dirty="0"/>
          </a:p>
          <a:p>
            <a:pPr marL="457200" marR="0" lvl="0" indent="-381000" algn="just" rtl="0">
              <a:lnSpc>
                <a:spcPct val="90000"/>
              </a:lnSpc>
              <a:spcBef>
                <a:spcPts val="1000"/>
              </a:spcBef>
              <a:spcAft>
                <a:spcPts val="0"/>
              </a:spcAft>
              <a:buSzPts val="2400"/>
              <a:buChar char="•"/>
            </a:pPr>
            <a:r>
              <a:rPr lang="en-US" sz="2400" dirty="0" err="1"/>
              <a:t>L’apprendimento</a:t>
            </a:r>
            <a:r>
              <a:rPr lang="en-US" sz="2400" dirty="0"/>
              <a:t> </a:t>
            </a:r>
            <a:r>
              <a:rPr lang="en-US" sz="2400" dirty="0" err="1"/>
              <a:t>autentico</a:t>
            </a:r>
            <a:r>
              <a:rPr lang="en-US" sz="2400" dirty="0"/>
              <a:t> è </a:t>
            </a:r>
            <a:r>
              <a:rPr lang="en-US" sz="2400" dirty="0" err="1"/>
              <a:t>intrinsecamente</a:t>
            </a:r>
            <a:r>
              <a:rPr lang="en-US" sz="2400" dirty="0"/>
              <a:t> </a:t>
            </a:r>
            <a:r>
              <a:rPr lang="en-US" sz="2400" b="1" dirty="0" err="1"/>
              <a:t>esperienziale</a:t>
            </a:r>
            <a:r>
              <a:rPr lang="en-US" sz="2400" dirty="0"/>
              <a:t> e </a:t>
            </a:r>
            <a:r>
              <a:rPr lang="en-US" sz="2400" dirty="0" err="1"/>
              <a:t>permette</a:t>
            </a:r>
            <a:r>
              <a:rPr lang="en-US" sz="2400" dirty="0"/>
              <a:t> alle e </a:t>
            </a:r>
            <a:r>
              <a:rPr lang="en-US" sz="2400" dirty="0" err="1"/>
              <a:t>agli</a:t>
            </a:r>
            <a:r>
              <a:rPr lang="en-US" sz="2400" dirty="0"/>
              <a:t> </a:t>
            </a:r>
            <a:r>
              <a:rPr lang="en-US" sz="2400" dirty="0" err="1"/>
              <a:t>studenti</a:t>
            </a:r>
            <a:r>
              <a:rPr lang="en-US" sz="2400" dirty="0"/>
              <a:t>, </a:t>
            </a:r>
            <a:r>
              <a:rPr lang="en-US" sz="2400" dirty="0" err="1"/>
              <a:t>indipendentemente</a:t>
            </a:r>
            <a:r>
              <a:rPr lang="en-US" sz="2400" dirty="0"/>
              <a:t> dal </a:t>
            </a:r>
            <a:r>
              <a:rPr lang="en-US" sz="2400" dirty="0" err="1"/>
              <a:t>genere</a:t>
            </a:r>
            <a:r>
              <a:rPr lang="en-US" sz="2400" dirty="0"/>
              <a:t>, di </a:t>
            </a:r>
            <a:r>
              <a:rPr lang="en-US" sz="2400" dirty="0" err="1"/>
              <a:t>apprendere</a:t>
            </a:r>
            <a:r>
              <a:rPr lang="en-US" sz="2400" dirty="0"/>
              <a:t> </a:t>
            </a:r>
            <a:r>
              <a:rPr lang="en-US" sz="2400" b="1" dirty="0"/>
              <a:t>in </a:t>
            </a:r>
            <a:r>
              <a:rPr lang="en-US" sz="2400" b="1" dirty="0" err="1"/>
              <a:t>maniera</a:t>
            </a:r>
            <a:r>
              <a:rPr lang="en-US" sz="2400" b="1" dirty="0"/>
              <a:t> </a:t>
            </a:r>
            <a:r>
              <a:rPr lang="en-US" sz="2400" b="1" dirty="0" err="1"/>
              <a:t>pratica</a:t>
            </a:r>
            <a:r>
              <a:rPr lang="en-US" sz="2400" dirty="0"/>
              <a:t>. Tale </a:t>
            </a:r>
            <a:r>
              <a:rPr lang="en-US" sz="2400" dirty="0" err="1"/>
              <a:t>approccio</a:t>
            </a:r>
            <a:r>
              <a:rPr lang="en-US" sz="2400" dirty="0"/>
              <a:t> </a:t>
            </a:r>
            <a:r>
              <a:rPr lang="en-US" sz="2400" dirty="0" err="1"/>
              <a:t>empirico</a:t>
            </a:r>
            <a:r>
              <a:rPr lang="en-US" sz="2400" dirty="0"/>
              <a:t> è </a:t>
            </a:r>
            <a:r>
              <a:rPr lang="en-US" sz="2400" dirty="0" err="1"/>
              <a:t>particolarmente</a:t>
            </a:r>
            <a:r>
              <a:rPr lang="en-US" sz="2400" dirty="0"/>
              <a:t> </a:t>
            </a:r>
            <a:r>
              <a:rPr lang="en-US" sz="2400" dirty="0" err="1"/>
              <a:t>efficace</a:t>
            </a:r>
            <a:r>
              <a:rPr lang="en-US" sz="2400" dirty="0"/>
              <a:t> </a:t>
            </a:r>
            <a:r>
              <a:rPr lang="en-US" sz="2400" dirty="0" err="1"/>
              <a:t>nel</a:t>
            </a:r>
            <a:r>
              <a:rPr lang="en-US" sz="2400" dirty="0"/>
              <a:t> </a:t>
            </a:r>
            <a:r>
              <a:rPr lang="en-US" sz="2400" dirty="0" err="1"/>
              <a:t>coinvolgimento</a:t>
            </a:r>
            <a:r>
              <a:rPr lang="en-US" sz="2400" dirty="0"/>
              <a:t> </a:t>
            </a:r>
            <a:r>
              <a:rPr lang="en-US" sz="2400" dirty="0" err="1"/>
              <a:t>delle</a:t>
            </a:r>
            <a:r>
              <a:rPr lang="en-US" sz="2400" dirty="0"/>
              <a:t> e </a:t>
            </a:r>
            <a:r>
              <a:rPr lang="en-US" sz="2400" dirty="0" err="1"/>
              <a:t>degli</a:t>
            </a:r>
            <a:r>
              <a:rPr lang="en-US" sz="2400" dirty="0"/>
              <a:t> </a:t>
            </a:r>
            <a:r>
              <a:rPr lang="en-US" sz="2400" dirty="0" err="1"/>
              <a:t>studenti</a:t>
            </a:r>
            <a:r>
              <a:rPr lang="en-US" sz="2400" dirty="0"/>
              <a:t> </a:t>
            </a:r>
            <a:r>
              <a:rPr lang="en-US" sz="2400" dirty="0" err="1">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che</a:t>
            </a:r>
            <a:r>
              <a:rPr lang="en-US" sz="2400" dirty="0">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 non </a:t>
            </a:r>
            <a:r>
              <a:rPr lang="en-US" sz="2400" dirty="0" err="1">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mostrano</a:t>
            </a:r>
            <a:r>
              <a:rPr lang="en-US" sz="2400" dirty="0">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 </a:t>
            </a:r>
            <a:r>
              <a:rPr lang="en-US" sz="2400" dirty="0" err="1">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particolari</a:t>
            </a:r>
            <a:r>
              <a:rPr lang="en-US" sz="2400" dirty="0">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 </a:t>
            </a:r>
            <a:r>
              <a:rPr lang="en-US" sz="2400" dirty="0" err="1">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difficoltà</a:t>
            </a:r>
            <a:r>
              <a:rPr lang="en-US" sz="2400" dirty="0">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 </a:t>
            </a:r>
            <a:r>
              <a:rPr lang="en-US" sz="2400" dirty="0" err="1">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nei</a:t>
            </a:r>
            <a:r>
              <a:rPr lang="en-US" sz="2400" dirty="0">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 </a:t>
            </a:r>
            <a:r>
              <a:rPr lang="en-US" sz="2400" dirty="0" err="1">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contesti</a:t>
            </a:r>
            <a:r>
              <a:rPr lang="en-US" sz="2400" dirty="0">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 </a:t>
            </a:r>
            <a:r>
              <a:rPr lang="en-US" sz="2400" dirty="0" err="1">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educativi</a:t>
            </a:r>
            <a:r>
              <a:rPr lang="en-US" sz="2400" dirty="0">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 </a:t>
            </a:r>
            <a:r>
              <a:rPr lang="en-US" sz="2400" dirty="0" err="1">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tradizionali</a:t>
            </a:r>
            <a:r>
              <a:rPr lang="en-US" sz="2400" dirty="0">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6"/>
                  </a:ext>
                </a:extLst>
              </a:rPr>
              <a:t>.</a:t>
            </a:r>
            <a:r>
              <a:rPr lang="en-US" sz="2400" dirty="0">
                <a:highlight>
                  <a:srgbClr val="FFFF00"/>
                </a:highlight>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7"/>
                  </a:ext>
                </a:extLst>
              </a:rPr>
              <a:t> </a:t>
            </a:r>
            <a:endParaRPr sz="2400" dirty="0">
              <a:highlight>
                <a:srgbClr val="FFFF00"/>
              </a:highlight>
            </a:endParaRPr>
          </a:p>
          <a:p>
            <a:pPr marL="457200" marR="0" lvl="0" indent="-381000" algn="just" rtl="0">
              <a:lnSpc>
                <a:spcPct val="90000"/>
              </a:lnSpc>
              <a:spcBef>
                <a:spcPts val="0"/>
              </a:spcBef>
              <a:spcAft>
                <a:spcPts val="0"/>
              </a:spcAft>
              <a:buSzPts val="2400"/>
              <a:buChar char="•"/>
            </a:pPr>
            <a:r>
              <a:rPr lang="en-US" sz="2400" dirty="0" err="1"/>
              <a:t>L’</a:t>
            </a:r>
            <a:r>
              <a:rPr lang="en-US" sz="2400" b="1" dirty="0" err="1"/>
              <a:t>apprendimento</a:t>
            </a:r>
            <a:r>
              <a:rPr lang="en-US" sz="2400" b="1" dirty="0"/>
              <a:t> </a:t>
            </a:r>
            <a:r>
              <a:rPr lang="en-US" sz="2400" b="1" dirty="0" err="1"/>
              <a:t>esperienziale</a:t>
            </a:r>
            <a:r>
              <a:rPr lang="en-US" sz="2400" dirty="0"/>
              <a:t>, come </a:t>
            </a:r>
            <a:r>
              <a:rPr lang="en-US" sz="2400" dirty="0" err="1"/>
              <a:t>specificato</a:t>
            </a:r>
            <a:r>
              <a:rPr lang="en-US" sz="2400" dirty="0"/>
              <a:t> da Christou et al. (2022), </a:t>
            </a:r>
            <a:r>
              <a:rPr lang="en-US" sz="2400" dirty="0" err="1"/>
              <a:t>costituisce</a:t>
            </a:r>
            <a:r>
              <a:rPr lang="en-US" sz="2400" dirty="0"/>
              <a:t> </a:t>
            </a:r>
            <a:r>
              <a:rPr lang="en-US" sz="2400" dirty="0" err="1"/>
              <a:t>una</a:t>
            </a:r>
            <a:r>
              <a:rPr lang="en-US" sz="2400" dirty="0"/>
              <a:t> </a:t>
            </a:r>
            <a:r>
              <a:rPr lang="en-US" sz="2400" dirty="0" err="1"/>
              <a:t>componente</a:t>
            </a:r>
            <a:r>
              <a:rPr lang="en-US" sz="2400" dirty="0"/>
              <a:t> </a:t>
            </a:r>
            <a:r>
              <a:rPr lang="en-US" sz="2400" dirty="0" err="1"/>
              <a:t>chiave</a:t>
            </a:r>
            <a:r>
              <a:rPr lang="en-US" sz="2400" dirty="0"/>
              <a:t> </a:t>
            </a:r>
            <a:r>
              <a:rPr lang="en-US" sz="2400" dirty="0" err="1"/>
              <a:t>delle</a:t>
            </a:r>
            <a:r>
              <a:rPr lang="en-US" sz="2400" dirty="0"/>
              <a:t> </a:t>
            </a:r>
            <a:r>
              <a:rPr lang="en-US" sz="2400" dirty="0" err="1"/>
              <a:t>pratiche</a:t>
            </a:r>
            <a:r>
              <a:rPr lang="en-US" sz="2400" dirty="0"/>
              <a:t> inclusive di </a:t>
            </a:r>
            <a:r>
              <a:rPr lang="en-US" sz="2400" dirty="0" err="1"/>
              <a:t>genere</a:t>
            </a:r>
            <a:r>
              <a:rPr lang="en-US" sz="2400" dirty="0"/>
              <a:t>.</a:t>
            </a:r>
            <a:endParaRPr sz="2400" dirty="0"/>
          </a:p>
          <a:p>
            <a:pPr marL="0" marR="0" lvl="0" indent="0" algn="just" rtl="0">
              <a:lnSpc>
                <a:spcPct val="90000"/>
              </a:lnSpc>
              <a:spcBef>
                <a:spcPts val="0"/>
              </a:spcBef>
              <a:spcAft>
                <a:spcPts val="0"/>
              </a:spcAft>
              <a:buNone/>
            </a:pPr>
            <a:endParaRPr sz="2400" b="1" dirty="0"/>
          </a:p>
        </p:txBody>
      </p:sp>
      <p:pic>
        <p:nvPicPr>
          <p:cNvPr id="353" name="Google Shape;353;p17"/>
          <p:cNvPicPr preferRelativeResize="0"/>
          <p:nvPr/>
        </p:nvPicPr>
        <p:blipFill rotWithShape="1">
          <a:blip r:embed="rId3">
            <a:alphaModFix/>
          </a:blip>
          <a:srcRect/>
          <a:stretch/>
        </p:blipFill>
        <p:spPr>
          <a:xfrm>
            <a:off x="3256525" y="3521225"/>
            <a:ext cx="4845976" cy="3230651"/>
          </a:xfrm>
          <a:prstGeom prst="rect">
            <a:avLst/>
          </a:prstGeom>
          <a:noFill/>
          <a:ln>
            <a:noFill/>
          </a:ln>
        </p:spPr>
      </p:pic>
      <p:sp>
        <p:nvSpPr>
          <p:cNvPr id="354" name="Google Shape;354;p1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349161778f7_0_19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Apprendimento autentico: un quadro per l’inclusione di genere - 4</a:t>
            </a:r>
            <a:endParaRPr/>
          </a:p>
        </p:txBody>
      </p:sp>
      <p:sp>
        <p:nvSpPr>
          <p:cNvPr id="361" name="Google Shape;361;g349161778f7_0_19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rPr lang="en-US" sz="2400" b="1"/>
              <a:t>Costruzione di autostima</a:t>
            </a:r>
            <a:endParaRPr sz="2400" b="1"/>
          </a:p>
          <a:p>
            <a:pPr marL="457200" lvl="0" indent="-381000" algn="just" rtl="0">
              <a:lnSpc>
                <a:spcPct val="90000"/>
              </a:lnSpc>
              <a:spcBef>
                <a:spcPts val="1000"/>
              </a:spcBef>
              <a:spcAft>
                <a:spcPts val="0"/>
              </a:spcAft>
              <a:buSzPts val="2400"/>
              <a:buChar char="•"/>
            </a:pPr>
            <a:r>
              <a:rPr lang="en-US" sz="2400"/>
              <a:t>L’apprendimento autentico include opportunità di successo a basso rischio, incoraggia una mentalità di crescita e offre progetti autodiretti. Questi elementi contribuiscono a sviluppare la fiducia in se stesse e se stessi, il che è essenziale per superare i sentimenti di inadeguatezza che potrebbero colpire soprattutto le bambine, le ragazze e le minoranze di genere.</a:t>
            </a:r>
            <a:endParaRPr sz="2400"/>
          </a:p>
        </p:txBody>
      </p:sp>
      <p:pic>
        <p:nvPicPr>
          <p:cNvPr id="362" name="Google Shape;362;g349161778f7_0_192"/>
          <p:cNvPicPr preferRelativeResize="0"/>
          <p:nvPr/>
        </p:nvPicPr>
        <p:blipFill rotWithShape="1">
          <a:blip r:embed="rId3">
            <a:alphaModFix/>
          </a:blip>
          <a:srcRect/>
          <a:stretch/>
        </p:blipFill>
        <p:spPr>
          <a:xfrm>
            <a:off x="3644649" y="2992675"/>
            <a:ext cx="4902700" cy="3268475"/>
          </a:xfrm>
          <a:prstGeom prst="rect">
            <a:avLst/>
          </a:prstGeom>
          <a:noFill/>
          <a:ln>
            <a:noFill/>
          </a:ln>
        </p:spPr>
      </p:pic>
      <p:sp>
        <p:nvSpPr>
          <p:cNvPr id="363" name="Google Shape;363;g349161778f7_0_19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g3494feb71ba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Attività 4: autoriflessione</a:t>
            </a:r>
            <a:endParaRPr/>
          </a:p>
        </p:txBody>
      </p:sp>
      <p:sp>
        <p:nvSpPr>
          <p:cNvPr id="370" name="Google Shape;370;g3494feb71ba_0_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71" name="Google Shape;371;g3494feb71ba_0_1"/>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In gruppo, rispondete alla seguente domanda:</a:t>
            </a:r>
            <a:endParaRPr sz="25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q</a:t>
            </a:r>
            <a:r>
              <a:rPr lang="en-US" sz="2500" b="0" i="0" u="none" strike="noStrike" cap="none">
                <a:solidFill>
                  <a:schemeClr val="dk1"/>
                </a:solidFill>
                <a:latin typeface="Calibri"/>
                <a:ea typeface="Calibri"/>
                <a:cs typeface="Calibri"/>
                <a:sym typeface="Calibri"/>
              </a:rPr>
              <a:t>uali strategie di apprendimento autentico potreste adottare per contrastare i pregiudizi di genere negli ambienti educativi?</a:t>
            </a:r>
            <a:endParaRPr sz="2500" b="0" i="0" u="none" strike="noStrike" cap="none">
              <a:solidFill>
                <a:schemeClr val="dk1"/>
              </a:solidFill>
              <a:latin typeface="Calibri"/>
              <a:ea typeface="Calibri"/>
              <a:cs typeface="Calibri"/>
              <a:sym typeface="Calibri"/>
            </a:endParaRPr>
          </a:p>
        </p:txBody>
      </p:sp>
      <p:sp>
        <p:nvSpPr>
          <p:cNvPr id="372" name="Google Shape;372;g3494feb71ba_0_1"/>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3" name="Google Shape;373;g3494feb71ba_0_1"/>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latin typeface="Calibri"/>
                <a:ea typeface="Calibri"/>
                <a:cs typeface="Calibri"/>
                <a:sym typeface="Calibri"/>
              </a:rPr>
              <a:t>Condividete la risposta con gli altri gruppi</a:t>
            </a:r>
            <a:endParaRPr sz="2500" b="0" i="0" u="none" strike="noStrike" cap="none">
              <a:solidFill>
                <a:srgbClr val="000000"/>
              </a:solidFill>
              <a:latin typeface="Calibri"/>
              <a:ea typeface="Calibri"/>
              <a:cs typeface="Calibri"/>
              <a:sym typeface="Calibri"/>
            </a:endParaRPr>
          </a:p>
        </p:txBody>
      </p:sp>
      <p:pic>
        <p:nvPicPr>
          <p:cNvPr id="374" name="Google Shape;374;g3494feb71ba_0_1"/>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375" name="Google Shape;375;g3494feb71ba_0_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g3494feb71ba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Riflessioni</a:t>
            </a:r>
            <a:endParaRPr/>
          </a:p>
        </p:txBody>
      </p:sp>
      <p:sp>
        <p:nvSpPr>
          <p:cNvPr id="382" name="Google Shape;382;g3494feb71ba_0_1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383" name="Google Shape;383;g3494feb71ba_0_11"/>
          <p:cNvPicPr preferRelativeResize="0"/>
          <p:nvPr/>
        </p:nvPicPr>
        <p:blipFill rotWithShape="1">
          <a:blip r:embed="rId3">
            <a:alphaModFix/>
          </a:blip>
          <a:srcRect/>
          <a:stretch/>
        </p:blipFill>
        <p:spPr>
          <a:xfrm>
            <a:off x="2648213" y="4221938"/>
            <a:ext cx="2447925" cy="2505075"/>
          </a:xfrm>
          <a:prstGeom prst="rect">
            <a:avLst/>
          </a:prstGeom>
          <a:noFill/>
          <a:ln>
            <a:noFill/>
          </a:ln>
        </p:spPr>
      </p:pic>
      <p:sp>
        <p:nvSpPr>
          <p:cNvPr id="384" name="Google Shape;384;g3494feb71ba_0_11"/>
          <p:cNvSpPr/>
          <p:nvPr/>
        </p:nvSpPr>
        <p:spPr>
          <a:xfrm>
            <a:off x="3589700" y="881750"/>
            <a:ext cx="7202400" cy="3255900"/>
          </a:xfrm>
          <a:prstGeom prst="cloud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a:latin typeface="Calibri"/>
                <a:ea typeface="Calibri"/>
                <a:cs typeface="Calibri"/>
                <a:sym typeface="Calibri"/>
              </a:rPr>
              <a:t>Quali aspetti della lezione avete trovato più illuminanti?</a:t>
            </a:r>
            <a:endParaRPr sz="1400" b="0" i="0" u="none" strike="noStrike" cap="none">
              <a:solidFill>
                <a:srgbClr val="000000"/>
              </a:solidFill>
              <a:latin typeface="Arial"/>
              <a:ea typeface="Arial"/>
              <a:cs typeface="Arial"/>
              <a:sym typeface="Arial"/>
            </a:endParaRPr>
          </a:p>
        </p:txBody>
      </p:sp>
      <p:sp>
        <p:nvSpPr>
          <p:cNvPr id="385" name="Google Shape;385;g3494feb71ba_0_1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Risultati di apprendimento</a:t>
            </a:r>
            <a:endParaRPr/>
          </a:p>
        </p:txBody>
      </p:sp>
      <p:sp>
        <p:nvSpPr>
          <p:cNvPr id="97" name="Google Shape;97;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2400" b="1"/>
              <a:t>Al termine del modulo, le e i docenti saranno in grado di:</a:t>
            </a:r>
            <a:endParaRPr sz="2400" b="1"/>
          </a:p>
          <a:p>
            <a:pPr marL="457200" marR="0" lvl="0" indent="-381000" algn="just" rtl="0">
              <a:lnSpc>
                <a:spcPct val="90000"/>
              </a:lnSpc>
              <a:spcBef>
                <a:spcPts val="1000"/>
              </a:spcBef>
              <a:spcAft>
                <a:spcPts val="0"/>
              </a:spcAft>
              <a:buSzPts val="2400"/>
              <a:buChar char="●"/>
            </a:pPr>
            <a:r>
              <a:rPr lang="en-US" sz="2400"/>
              <a:t>comprendere gli </a:t>
            </a:r>
            <a:r>
              <a:rPr lang="en-US" sz="2400" b="1"/>
              <a:t>obiettivi </a:t>
            </a:r>
            <a:r>
              <a:rPr lang="en-US" sz="2400"/>
              <a:t>e il </a:t>
            </a:r>
            <a:r>
              <a:rPr lang="en-US" sz="2400" b="1"/>
              <a:t>significato </a:t>
            </a:r>
            <a:r>
              <a:rPr lang="en-US" sz="2400"/>
              <a:t>del </a:t>
            </a:r>
            <a:r>
              <a:rPr lang="en-US" sz="2400" b="1"/>
              <a:t>progetto TINKER</a:t>
            </a:r>
            <a:r>
              <a:rPr lang="en-US" sz="2400"/>
              <a:t> nel contesto dell’</a:t>
            </a:r>
            <a:r>
              <a:rPr lang="en-US" sz="2400" b="1"/>
              <a:t>educazione all’informatica</a:t>
            </a:r>
            <a:endParaRPr sz="2400" b="1"/>
          </a:p>
          <a:p>
            <a:pPr marL="457200" marR="0" lvl="0" indent="-381000" algn="just" rtl="0">
              <a:lnSpc>
                <a:spcPct val="90000"/>
              </a:lnSpc>
              <a:spcBef>
                <a:spcPts val="0"/>
              </a:spcBef>
              <a:spcAft>
                <a:spcPts val="0"/>
              </a:spcAft>
              <a:buSzPts val="2400"/>
              <a:buChar char="●"/>
            </a:pPr>
            <a:r>
              <a:rPr lang="en-US" sz="2400"/>
              <a:t>individuare ed elencare le principali </a:t>
            </a:r>
            <a:r>
              <a:rPr lang="en-US" sz="2400" b="1"/>
              <a:t>aree tematiche</a:t>
            </a:r>
            <a:r>
              <a:rPr lang="en-US" sz="2400"/>
              <a:t> dell’informatica </a:t>
            </a:r>
            <a:r>
              <a:rPr lang="en-US" sz="2400" b="1"/>
              <a:t>delineate dalla coalizione Informatics4All  </a:t>
            </a:r>
            <a:endParaRPr sz="2400" b="1"/>
          </a:p>
          <a:p>
            <a:pPr marL="457200" marR="0" lvl="0" indent="-381000" algn="just" rtl="0">
              <a:lnSpc>
                <a:spcPct val="90000"/>
              </a:lnSpc>
              <a:spcBef>
                <a:spcPts val="0"/>
              </a:spcBef>
              <a:spcAft>
                <a:spcPts val="0"/>
              </a:spcAft>
              <a:buSzPts val="2400"/>
              <a:buChar char="●"/>
            </a:pPr>
            <a:r>
              <a:rPr lang="en-US" sz="2400"/>
              <a:t>fornire una definizione di </a:t>
            </a:r>
            <a:r>
              <a:rPr lang="en-US" sz="2400" b="1"/>
              <a:t>apprendimento autentico</a:t>
            </a:r>
            <a:r>
              <a:rPr lang="en-US" sz="2400"/>
              <a:t> e dei suoi </a:t>
            </a:r>
            <a:r>
              <a:rPr lang="en-US" sz="2400" b="1"/>
              <a:t>principi chiave</a:t>
            </a:r>
            <a:endParaRPr sz="2400" b="1"/>
          </a:p>
          <a:p>
            <a:pPr marL="457200" marR="0" lvl="0" indent="-381000" algn="just" rtl="0">
              <a:lnSpc>
                <a:spcPct val="90000"/>
              </a:lnSpc>
              <a:spcBef>
                <a:spcPts val="0"/>
              </a:spcBef>
              <a:spcAft>
                <a:spcPts val="0"/>
              </a:spcAft>
              <a:buSzPts val="2400"/>
              <a:buChar char="●"/>
            </a:pPr>
            <a:r>
              <a:rPr lang="en-US" sz="2400"/>
              <a:t>riconoscere l’importanza dell’apprendimento autentico nella promozione di un </a:t>
            </a:r>
            <a:r>
              <a:rPr lang="en-US" sz="2400" b="1"/>
              <a:t>ambiente inclusivo di genere</a:t>
            </a:r>
            <a:endParaRPr sz="2400" b="1"/>
          </a:p>
          <a:p>
            <a:pPr marL="457200" marR="0" lvl="0" indent="-381000" algn="just" rtl="0">
              <a:lnSpc>
                <a:spcPct val="90000"/>
              </a:lnSpc>
              <a:spcBef>
                <a:spcPts val="0"/>
              </a:spcBef>
              <a:spcAft>
                <a:spcPts val="0"/>
              </a:spcAft>
              <a:buSzPts val="2400"/>
              <a:buChar char="●"/>
            </a:pPr>
            <a:r>
              <a:rPr lang="en-US" sz="2400"/>
              <a:t>esaminare e mettere in atto </a:t>
            </a:r>
            <a:r>
              <a:rPr lang="en-US" sz="2400" b="1"/>
              <a:t>metodi pratici</a:t>
            </a:r>
            <a:r>
              <a:rPr lang="en-US" sz="2400"/>
              <a:t> ai fini dell’integrazione di strategie per un apprendimento autentico e inclusivo di genere all’interno della classe</a:t>
            </a:r>
            <a:endParaRPr sz="2400"/>
          </a:p>
          <a:p>
            <a:pPr marL="0" marR="0" lvl="0" indent="0" algn="just" rtl="0">
              <a:lnSpc>
                <a:spcPct val="90000"/>
              </a:lnSpc>
              <a:spcBef>
                <a:spcPts val="0"/>
              </a:spcBef>
              <a:spcAft>
                <a:spcPts val="0"/>
              </a:spcAft>
              <a:buNone/>
            </a:pPr>
            <a:endParaRPr sz="2400"/>
          </a:p>
          <a:p>
            <a:pPr marL="457200" marR="0" lvl="0" indent="0" algn="l" rtl="0">
              <a:lnSpc>
                <a:spcPct val="90000"/>
              </a:lnSpc>
              <a:spcBef>
                <a:spcPts val="1000"/>
              </a:spcBef>
              <a:spcAft>
                <a:spcPts val="0"/>
              </a:spcAft>
              <a:buSzPts val="2200"/>
              <a:buNone/>
            </a:pPr>
            <a:endParaRPr/>
          </a:p>
          <a:p>
            <a:pPr marL="457200" marR="0" lvl="0" indent="0" algn="l" rtl="0">
              <a:lnSpc>
                <a:spcPct val="90000"/>
              </a:lnSpc>
              <a:spcBef>
                <a:spcPts val="1000"/>
              </a:spcBef>
              <a:spcAft>
                <a:spcPts val="0"/>
              </a:spcAft>
              <a:buSzPts val="2200"/>
              <a:buNone/>
            </a:pPr>
            <a:endParaRPr/>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98" name="Google Shape;98;p5"/>
          <p:cNvPicPr preferRelativeResize="0"/>
          <p:nvPr/>
        </p:nvPicPr>
        <p:blipFill rotWithShape="1">
          <a:blip r:embed="rId3">
            <a:alphaModFix/>
          </a:blip>
          <a:srcRect/>
          <a:stretch/>
        </p:blipFill>
        <p:spPr>
          <a:xfrm>
            <a:off x="9348388" y="3998563"/>
            <a:ext cx="2447925" cy="2505075"/>
          </a:xfrm>
          <a:prstGeom prst="rect">
            <a:avLst/>
          </a:prstGeom>
          <a:noFill/>
          <a:ln>
            <a:noFill/>
          </a:ln>
        </p:spPr>
      </p:pic>
      <p:sp>
        <p:nvSpPr>
          <p:cNvPr id="99" name="Google Shape;99;p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1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Compiti per casa/Approfondimenti</a:t>
            </a:r>
            <a:endParaRPr/>
          </a:p>
        </p:txBody>
      </p:sp>
      <p:sp>
        <p:nvSpPr>
          <p:cNvPr id="391" name="Google Shape;391;p1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457200" lvl="0" indent="-387350" algn="just" rtl="0">
              <a:lnSpc>
                <a:spcPct val="100000"/>
              </a:lnSpc>
              <a:spcBef>
                <a:spcPts val="0"/>
              </a:spcBef>
              <a:spcAft>
                <a:spcPts val="0"/>
              </a:spcAft>
              <a:buClr>
                <a:srgbClr val="1D1D1B"/>
              </a:buClr>
              <a:buSzPts val="2500"/>
              <a:buFont typeface="Calibri"/>
              <a:buChar char="•"/>
            </a:pPr>
            <a:r>
              <a:rPr lang="en-US" sz="2500">
                <a:solidFill>
                  <a:srgbClr val="1D1D1B"/>
                </a:solidFill>
              </a:rPr>
              <a:t>Le e i discenti dovrebbero prepararsi sull’</a:t>
            </a:r>
            <a:r>
              <a:rPr lang="en-US" sz="2500" b="1">
                <a:solidFill>
                  <a:srgbClr val="1D1D1B"/>
                </a:solidFill>
              </a:rPr>
              <a:t>Unità 1.2</a:t>
            </a:r>
            <a:r>
              <a:rPr lang="en-US" sz="2500">
                <a:solidFill>
                  <a:srgbClr val="1D1D1B"/>
                </a:solidFill>
              </a:rPr>
              <a:t>, individuando e approfondendo </a:t>
            </a:r>
            <a:r>
              <a:rPr lang="en-US" sz="2500" b="1">
                <a:solidFill>
                  <a:srgbClr val="1D1D1B"/>
                </a:solidFill>
              </a:rPr>
              <a:t>una tematica specifica</a:t>
            </a:r>
            <a:r>
              <a:rPr lang="en-US" sz="2500">
                <a:solidFill>
                  <a:srgbClr val="1D1D1B"/>
                </a:solidFill>
              </a:rPr>
              <a:t> che desiderano trattare nella loro classe mediante </a:t>
            </a:r>
            <a:r>
              <a:rPr lang="en-US" sz="2500" b="1">
                <a:solidFill>
                  <a:srgbClr val="1D1D1B"/>
                </a:solidFill>
              </a:rPr>
              <a:t>approcci di apprendimento autentico</a:t>
            </a:r>
            <a:r>
              <a:rPr lang="en-US" sz="2500">
                <a:solidFill>
                  <a:srgbClr val="1D1D1B"/>
                </a:solidFill>
              </a:rPr>
              <a:t>.</a:t>
            </a:r>
            <a:endParaRPr sz="2500">
              <a:solidFill>
                <a:srgbClr val="1D1D1B"/>
              </a:solidFill>
            </a:endParaRPr>
          </a:p>
          <a:p>
            <a:pPr marL="457200" lvl="0" indent="-387350" algn="just" rtl="0">
              <a:lnSpc>
                <a:spcPct val="100000"/>
              </a:lnSpc>
              <a:spcBef>
                <a:spcPts val="0"/>
              </a:spcBef>
              <a:spcAft>
                <a:spcPts val="0"/>
              </a:spcAft>
              <a:buClr>
                <a:srgbClr val="1D1D1B"/>
              </a:buClr>
              <a:buSzPts val="2500"/>
              <a:buFont typeface="Calibri"/>
              <a:buChar char="•"/>
            </a:pPr>
            <a:r>
              <a:rPr lang="en-US" sz="2500">
                <a:solidFill>
                  <a:srgbClr val="1D1D1B"/>
                </a:solidFill>
              </a:rPr>
              <a:t>Si consiglia, inoltre, di guardare i </a:t>
            </a:r>
            <a:r>
              <a:rPr lang="en-US" sz="2500" b="1">
                <a:solidFill>
                  <a:srgbClr val="1D1D1B"/>
                </a:solidFill>
              </a:rPr>
              <a:t>video</a:t>
            </a:r>
            <a:r>
              <a:rPr lang="en-US" sz="2500">
                <a:solidFill>
                  <a:srgbClr val="1D1D1B"/>
                </a:solidFill>
              </a:rPr>
              <a:t> al link </a:t>
            </a:r>
            <a:r>
              <a:rPr lang="en-US" sz="2500" u="sng">
                <a:solidFill>
                  <a:schemeClr val="hlink"/>
                </a:solidFill>
                <a:hlinkClick r:id="rId3"/>
              </a:rPr>
              <a:t>https://www.youtube.com/@JanH119/videos</a:t>
            </a:r>
            <a:r>
              <a:rPr lang="en-US" sz="2500">
                <a:solidFill>
                  <a:srgbClr val="1D1D1B"/>
                </a:solidFill>
              </a:rPr>
              <a:t> per familiarizzare con le </a:t>
            </a:r>
            <a:r>
              <a:rPr lang="en-US" sz="2500" b="1">
                <a:solidFill>
                  <a:srgbClr val="1D1D1B"/>
                </a:solidFill>
              </a:rPr>
              <a:t>pratiche di apprendimento autentico</a:t>
            </a:r>
            <a:r>
              <a:rPr lang="en-US" sz="2500">
                <a:solidFill>
                  <a:srgbClr val="1D1D1B"/>
                </a:solidFill>
              </a:rPr>
              <a:t>.</a:t>
            </a:r>
            <a:endParaRPr sz="2500"/>
          </a:p>
        </p:txBody>
      </p:sp>
      <p:pic>
        <p:nvPicPr>
          <p:cNvPr id="392" name="Google Shape;392;p16"/>
          <p:cNvPicPr preferRelativeResize="0"/>
          <p:nvPr/>
        </p:nvPicPr>
        <p:blipFill rotWithShape="1">
          <a:blip r:embed="rId4">
            <a:alphaModFix/>
          </a:blip>
          <a:srcRect/>
          <a:stretch/>
        </p:blipFill>
        <p:spPr>
          <a:xfrm>
            <a:off x="3582875" y="3322025"/>
            <a:ext cx="4685724" cy="3121699"/>
          </a:xfrm>
          <a:prstGeom prst="rect">
            <a:avLst/>
          </a:prstGeom>
          <a:noFill/>
          <a:ln>
            <a:noFill/>
          </a:ln>
        </p:spPr>
      </p:pic>
      <p:sp>
        <p:nvSpPr>
          <p:cNvPr id="393" name="Google Shape;393;p1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a:solidFill>
                  <a:srgbClr val="000000"/>
                </a:solidFill>
                <a:latin typeface="Calibri"/>
                <a:ea typeface="Calibri"/>
                <a:cs typeface="Calibri"/>
                <a:sym typeface="Calibri"/>
              </a:rPr>
              <a:t>Image source: Freepik</a:t>
            </a:r>
            <a:endParaRPr sz="1400" b="0" i="1" u="none" strike="noStrike" cap="none">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Bibliografia</a:t>
            </a:r>
            <a:endParaRPr/>
          </a:p>
        </p:txBody>
      </p:sp>
      <p:sp>
        <p:nvSpPr>
          <p:cNvPr id="400" name="Google Shape;400;p18"/>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292100" algn="l" rtl="0">
              <a:lnSpc>
                <a:spcPct val="90000"/>
              </a:lnSpc>
              <a:spcBef>
                <a:spcPts val="1000"/>
              </a:spcBef>
              <a:spcAft>
                <a:spcPts val="0"/>
              </a:spcAft>
              <a:buClr>
                <a:schemeClr val="accent4"/>
              </a:buClr>
              <a:buSzPts val="1400"/>
              <a:buFont typeface="Arial"/>
              <a:buChar char="•"/>
            </a:pPr>
            <a:r>
              <a:rPr lang="en-US" sz="1400"/>
              <a:t>Christou, E., Parmaxi, A., Perifanou, M., &amp; Economides, A. A. (2022) ‘Gender-Sensitive Materials and Tools: The Development of a Gender-Sensitive Toolbox Through National Stakeholder Consultations’. In: </a:t>
            </a:r>
            <a:r>
              <a:rPr lang="en-US" sz="1400" i="1"/>
              <a:t>International Conference on Human-Computer Interaction</a:t>
            </a:r>
            <a:r>
              <a:rPr lang="en-US" sz="1400"/>
              <a:t>, pp. 485-502. Springer International Publishing.  </a:t>
            </a:r>
            <a:endParaRPr sz="1400"/>
          </a:p>
          <a:p>
            <a:pPr marL="571500" marR="0" lvl="0" indent="-292100" algn="l" rtl="0">
              <a:lnSpc>
                <a:spcPct val="90000"/>
              </a:lnSpc>
              <a:spcBef>
                <a:spcPts val="1000"/>
              </a:spcBef>
              <a:spcAft>
                <a:spcPts val="0"/>
              </a:spcAft>
              <a:buClr>
                <a:schemeClr val="accent4"/>
              </a:buClr>
              <a:buSzPts val="1400"/>
              <a:buFont typeface="Arial"/>
              <a:buChar char="•"/>
            </a:pPr>
            <a:r>
              <a:rPr lang="en-US" sz="1400"/>
              <a:t>Christou, E., Parmaxi, A., Perifanou, M., &amp; Economides, A.A. (2022) ‘Gender-Sensitive Materials and Tools: The Development of a Gender-Sensitive Toolbox Through National Stakeholder Consultations’. In: Meiselwitz, G. (eds) </a:t>
            </a:r>
            <a:r>
              <a:rPr lang="en-US" sz="1400" i="1"/>
              <a:t>Social Computing and Social Media: Design, User Experience and Impact</a:t>
            </a:r>
            <a:r>
              <a:rPr lang="en-US" sz="1400"/>
              <a:t>. Springer. Disponibile al link: </a:t>
            </a:r>
            <a:r>
              <a:rPr lang="en-US" sz="1400" u="sng">
                <a:solidFill>
                  <a:schemeClr val="hlink"/>
                </a:solidFill>
                <a:hlinkClick r:id="rId3"/>
              </a:rPr>
              <a:t>https://doi.org/10.1007/978-3-031-05061-9_34</a:t>
            </a:r>
            <a:r>
              <a:rPr lang="en-US" sz="1400"/>
              <a:t> (visitato il 30 marzo 2025)  </a:t>
            </a:r>
            <a:endParaRPr sz="1400"/>
          </a:p>
          <a:p>
            <a:pPr marL="571500" lvl="0" indent="-292100" algn="l" rtl="0">
              <a:lnSpc>
                <a:spcPct val="90000"/>
              </a:lnSpc>
              <a:spcBef>
                <a:spcPts val="1000"/>
              </a:spcBef>
              <a:spcAft>
                <a:spcPts val="0"/>
              </a:spcAft>
              <a:buSzPts val="1400"/>
              <a:buChar char="•"/>
            </a:pPr>
            <a:r>
              <a:rPr lang="en-US" sz="1400"/>
              <a:t>Cole, N. (1990) ‘Conceptions of educational achievement’, </a:t>
            </a:r>
            <a:r>
              <a:rPr lang="en-US" sz="1400" i="1"/>
              <a:t>Educational Researcher</a:t>
            </a:r>
            <a:r>
              <a:rPr lang="en-US" sz="1400"/>
              <a:t>, 19(3), pp. 2-7.</a:t>
            </a:r>
            <a:endParaRPr sz="1400"/>
          </a:p>
          <a:p>
            <a:pPr marL="571500" lvl="0" indent="-292100" algn="l" rtl="0">
              <a:lnSpc>
                <a:spcPct val="90000"/>
              </a:lnSpc>
              <a:spcBef>
                <a:spcPts val="1000"/>
              </a:spcBef>
              <a:spcAft>
                <a:spcPts val="0"/>
              </a:spcAft>
              <a:buSzPts val="1400"/>
              <a:buChar char="•"/>
            </a:pPr>
            <a:r>
              <a:rPr lang="en-US" sz="1400"/>
              <a:t>Herrington, J., Reeves, T. C., &amp; Oliver, R. (2014) ‘Authentic learning environments’. In: </a:t>
            </a:r>
            <a:r>
              <a:rPr lang="en-US" sz="1400" i="1"/>
              <a:t>Springer New York</a:t>
            </a:r>
            <a:r>
              <a:rPr lang="en-US" sz="1400"/>
              <a:t>, pp. 401-412. New York, NY: Springer.</a:t>
            </a:r>
            <a:endParaRPr sz="1400"/>
          </a:p>
          <a:p>
            <a:pPr marL="571500" lvl="0" indent="-292100" algn="l" rtl="0">
              <a:lnSpc>
                <a:spcPct val="90000"/>
              </a:lnSpc>
              <a:spcBef>
                <a:spcPts val="1000"/>
              </a:spcBef>
              <a:spcAft>
                <a:spcPts val="0"/>
              </a:spcAft>
              <a:buSzPts val="1400"/>
              <a:buChar char="•"/>
            </a:pPr>
            <a:r>
              <a:rPr lang="en-US" sz="1400"/>
              <a:t>Herrington, J. and Oliver, R. (2000) 'An instructional design framework for authentic learning environments', </a:t>
            </a:r>
            <a:r>
              <a:rPr lang="en-US" sz="1400" i="1"/>
              <a:t>ETR&amp;D</a:t>
            </a:r>
            <a:r>
              <a:rPr lang="en-US" sz="1400"/>
              <a:t>, 48, pp. 23–48. Disponibile al link:</a:t>
            </a:r>
            <a:r>
              <a:rPr lang="en-US" sz="1400">
                <a:solidFill>
                  <a:schemeClr val="hlink"/>
                </a:solidFill>
                <a:uFill>
                  <a:noFill/>
                </a:uFill>
                <a:hlinkClick r:id="rId4"/>
              </a:rPr>
              <a:t> </a:t>
            </a:r>
            <a:r>
              <a:rPr lang="en-US" sz="1400" u="sng">
                <a:solidFill>
                  <a:schemeClr val="hlink"/>
                </a:solidFill>
                <a:latin typeface="Arial"/>
                <a:ea typeface="Arial"/>
                <a:cs typeface="Arial"/>
                <a:sym typeface="Arial"/>
                <a:hlinkClick r:id="rId4"/>
              </a:rPr>
              <a:t>https://doi.org/10.1007/BF02319856</a:t>
            </a:r>
            <a:r>
              <a:rPr lang="en-US" sz="1400">
                <a:solidFill>
                  <a:srgbClr val="000000"/>
                </a:solidFill>
                <a:latin typeface="Arial"/>
                <a:ea typeface="Arial"/>
                <a:cs typeface="Arial"/>
                <a:sym typeface="Arial"/>
              </a:rPr>
              <a:t> </a:t>
            </a:r>
            <a:r>
              <a:rPr lang="en-US" sz="1400"/>
              <a:t>(visitato il 30 aprile 2025).</a:t>
            </a:r>
            <a:endParaRPr sz="1400"/>
          </a:p>
          <a:p>
            <a:pPr marL="571500" lvl="0" indent="-292100" algn="l" rtl="0">
              <a:lnSpc>
                <a:spcPct val="90000"/>
              </a:lnSpc>
              <a:spcBef>
                <a:spcPts val="1000"/>
              </a:spcBef>
              <a:spcAft>
                <a:spcPts val="0"/>
              </a:spcAft>
              <a:buSzPts val="1400"/>
              <a:buChar char="•"/>
            </a:pPr>
            <a:r>
              <a:rPr lang="en-US" sz="1400"/>
              <a:t>Commissione europea, </a:t>
            </a:r>
            <a:r>
              <a:rPr lang="en-US" sz="1400" i="1"/>
              <a:t>Direzione generale delle Reti di comunicazione, dei contenuti e delle tecnologie</a:t>
            </a:r>
            <a:r>
              <a:rPr lang="en-US" sz="1400"/>
              <a:t>, (2019) </a:t>
            </a:r>
            <a:r>
              <a:rPr lang="en-US" sz="1400" i="1"/>
              <a:t>2nd survey of schools : ICT in education : objective 1 : benchmark progress in ICT in schools, final report</a:t>
            </a:r>
            <a:r>
              <a:rPr lang="en-US" sz="1400"/>
              <a:t>, disponibile al link:  </a:t>
            </a:r>
            <a:r>
              <a:rPr lang="en-US" sz="1400" u="sng">
                <a:solidFill>
                  <a:schemeClr val="hlink"/>
                </a:solidFill>
                <a:hlinkClick r:id="rId5"/>
              </a:rPr>
              <a:t>https://data.europa.eu/doi/10.2759/23401</a:t>
            </a:r>
            <a:r>
              <a:rPr lang="en-US" sz="1400"/>
              <a:t> (visitato il 30 aprile 2025).</a:t>
            </a:r>
            <a:endParaRPr sz="1400"/>
          </a:p>
          <a:p>
            <a:pPr marL="571500" marR="0" lvl="0" indent="-292100" algn="l" rtl="0">
              <a:lnSpc>
                <a:spcPct val="90000"/>
              </a:lnSpc>
              <a:spcBef>
                <a:spcPts val="1000"/>
              </a:spcBef>
              <a:spcAft>
                <a:spcPts val="0"/>
              </a:spcAft>
              <a:buClr>
                <a:schemeClr val="accent4"/>
              </a:buClr>
              <a:buSzPts val="1400"/>
              <a:buFont typeface="Arial"/>
              <a:buChar char="•"/>
            </a:pPr>
            <a:r>
              <a:rPr lang="en-US" sz="1400"/>
              <a:t>Eurostat (2022) </a:t>
            </a:r>
            <a:r>
              <a:rPr lang="en-US" sz="1400" i="1"/>
              <a:t>ICT specialists in employment</a:t>
            </a:r>
            <a:r>
              <a:rPr lang="en-US" sz="1400"/>
              <a:t>. Disponibile al link:  </a:t>
            </a:r>
            <a:r>
              <a:rPr lang="en-US" sz="1400" u="sng">
                <a:solidFill>
                  <a:schemeClr val="hlink"/>
                </a:solidFill>
                <a:hlinkClick r:id="rId6"/>
              </a:rPr>
              <a:t>https://ec.europa.eu/eurostat/statistics-explained/index.php?title=ICT_specialists_in_employment</a:t>
            </a:r>
            <a:r>
              <a:rPr lang="en-US" sz="1400"/>
              <a:t> (visitato il 30 aprile 2025).</a:t>
            </a:r>
            <a:endParaRPr sz="1400"/>
          </a:p>
          <a:p>
            <a:pPr marL="571500" marR="0" lvl="0" indent="-292100" algn="l" rtl="0">
              <a:lnSpc>
                <a:spcPct val="90000"/>
              </a:lnSpc>
              <a:spcBef>
                <a:spcPts val="1000"/>
              </a:spcBef>
              <a:spcAft>
                <a:spcPts val="0"/>
              </a:spcAft>
              <a:buSzPts val="1400"/>
              <a:buChar char="•"/>
            </a:pPr>
            <a:r>
              <a:rPr lang="en-US" sz="1400"/>
              <a:t>EIGE (European Institute for Gender Equality) (2022) </a:t>
            </a:r>
            <a:r>
              <a:rPr lang="en-US" sz="1400" i="1"/>
              <a:t>Gender Equality Index 2022</a:t>
            </a:r>
            <a:r>
              <a:rPr lang="en-US" sz="1400"/>
              <a:t>. Disponibile al link: </a:t>
            </a:r>
            <a:r>
              <a:rPr lang="en-US" sz="1400" u="sng">
                <a:solidFill>
                  <a:schemeClr val="hlink"/>
                </a:solidFill>
                <a:hlinkClick r:id="rId7"/>
              </a:rPr>
              <a:t>https://eige.europa.eu/gender-equality-index/2022</a:t>
            </a:r>
            <a:r>
              <a:rPr lang="en-US" sz="1400"/>
              <a:t> (visitato il 30 aprile 2025).</a:t>
            </a:r>
            <a:endParaRPr sz="1400"/>
          </a:p>
          <a:p>
            <a:pPr marL="571500" marR="0" lvl="0" indent="-292100" algn="l" rtl="0">
              <a:lnSpc>
                <a:spcPct val="90000"/>
              </a:lnSpc>
              <a:spcBef>
                <a:spcPts val="1000"/>
              </a:spcBef>
              <a:spcAft>
                <a:spcPts val="0"/>
              </a:spcAft>
              <a:buSzPts val="1400"/>
              <a:buChar char="•"/>
            </a:pPr>
            <a:r>
              <a:rPr lang="en-US" sz="1400"/>
              <a:t>Piaget, J. (1975) </a:t>
            </a:r>
            <a:r>
              <a:rPr lang="en-US" sz="1400" i="1"/>
              <a:t>The construction of reality in the child</a:t>
            </a:r>
            <a:r>
              <a:rPr lang="en-US" sz="1400"/>
              <a:t>. New York: Ballantine Books.</a:t>
            </a:r>
            <a:endParaRPr sz="1400"/>
          </a:p>
          <a:p>
            <a:pPr marL="571500" lvl="0" indent="-292100" algn="l" rtl="0">
              <a:lnSpc>
                <a:spcPct val="90000"/>
              </a:lnSpc>
              <a:spcBef>
                <a:spcPts val="1000"/>
              </a:spcBef>
              <a:spcAft>
                <a:spcPts val="0"/>
              </a:spcAft>
              <a:buSzPts val="1400"/>
              <a:buChar char="•"/>
            </a:pPr>
            <a:r>
              <a:rPr lang="en-US" sz="1400"/>
              <a:t>Lave, J. (1988) </a:t>
            </a:r>
            <a:r>
              <a:rPr lang="en-US" sz="1400" i="1"/>
              <a:t>The culture of acquisition and the practice of understanding</a:t>
            </a:r>
            <a:r>
              <a:rPr lang="en-US" sz="1400"/>
              <a:t>. IRL report 88-00087, Institute for Research on Learning.</a:t>
            </a:r>
            <a:endParaRPr sz="1400"/>
          </a:p>
          <a:p>
            <a:pPr marL="571500" lvl="0" indent="-292100" algn="l" rtl="0">
              <a:lnSpc>
                <a:spcPct val="90000"/>
              </a:lnSpc>
              <a:spcBef>
                <a:spcPts val="1000"/>
              </a:spcBef>
              <a:spcAft>
                <a:spcPts val="0"/>
              </a:spcAft>
              <a:buSzPts val="1400"/>
              <a:buChar char="•"/>
            </a:pPr>
            <a:r>
              <a:rPr lang="en-US" sz="1400"/>
              <a:t>Lave, J and Wenger, E. (1991) </a:t>
            </a:r>
            <a:r>
              <a:rPr lang="en-US" sz="1400" i="1"/>
              <a:t>Situated learning: Legitimate peripheral participation</a:t>
            </a:r>
            <a:r>
              <a:rPr lang="en-US" sz="1400"/>
              <a:t>, Cambridge: Cambridge University Press.</a:t>
            </a:r>
            <a:endParaRPr sz="1400"/>
          </a:p>
          <a:p>
            <a:pPr marL="571500" lvl="0" indent="-292100" algn="l" rtl="0">
              <a:lnSpc>
                <a:spcPct val="90000"/>
              </a:lnSpc>
              <a:spcBef>
                <a:spcPts val="1000"/>
              </a:spcBef>
              <a:spcAft>
                <a:spcPts val="0"/>
              </a:spcAft>
              <a:buSzPts val="1400"/>
              <a:buChar char="•"/>
            </a:pPr>
            <a:r>
              <a:rPr lang="en-US" sz="1400"/>
              <a:t>Scardamalia, M. and Bereiter, C (1994) ‘Computer support for knowledge-building communities’, </a:t>
            </a:r>
            <a:r>
              <a:rPr lang="en-US" sz="1400" i="1"/>
              <a:t>Journal of the Learning Sciences</a:t>
            </a:r>
            <a:r>
              <a:rPr lang="en-US" sz="1400"/>
              <a:t>, 3(3),pp.  265-283. </a:t>
            </a:r>
            <a:endParaRPr sz="1400"/>
          </a:p>
          <a:p>
            <a:pPr marL="571500" lvl="0" indent="-292100" algn="l" rtl="0">
              <a:lnSpc>
                <a:spcPct val="90000"/>
              </a:lnSpc>
              <a:spcBef>
                <a:spcPts val="1000"/>
              </a:spcBef>
              <a:spcAft>
                <a:spcPts val="0"/>
              </a:spcAft>
              <a:buSzPts val="1400"/>
              <a:buChar char="•"/>
            </a:pPr>
            <a:r>
              <a:rPr lang="en-US" sz="1400"/>
              <a:t>Stein, S. J., Isaacs, G. and Andrews, T. (2004) ‘Incorporating authentic learning experiences within a university course’, </a:t>
            </a:r>
            <a:r>
              <a:rPr lang="en-US" sz="1400" i="1"/>
              <a:t>Studies in Higher Education</a:t>
            </a:r>
            <a:r>
              <a:rPr lang="en-US" sz="1400"/>
              <a:t>, 29(2), pp. 239-258.</a:t>
            </a:r>
            <a:endParaRPr sz="1400"/>
          </a:p>
          <a:p>
            <a:pPr marL="571500" lvl="0" indent="-292100" algn="l" rtl="0">
              <a:lnSpc>
                <a:spcPct val="90000"/>
              </a:lnSpc>
              <a:spcBef>
                <a:spcPts val="1000"/>
              </a:spcBef>
              <a:spcAft>
                <a:spcPts val="0"/>
              </a:spcAft>
              <a:buSzPts val="1400"/>
              <a:buChar char="•"/>
            </a:pPr>
            <a:r>
              <a:rPr lang="en-US" sz="1400"/>
              <a:t>Vygotsky, L. (1978) ‘Interaction between Learning and Development’. In </a:t>
            </a:r>
            <a:r>
              <a:rPr lang="en-US" sz="1400" i="1"/>
              <a:t>Mind in Society</a:t>
            </a:r>
            <a:r>
              <a:rPr lang="en-US" sz="1400"/>
              <a:t>. (Trans. M. Cole), pp. 79-91. Cambridge: Harvard University Press.</a:t>
            </a:r>
            <a:endParaRPr sz="1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grpSp>
        <p:nvGrpSpPr>
          <p:cNvPr id="405" name="Google Shape;405;g3577421c70c_0_40"/>
          <p:cNvGrpSpPr/>
          <p:nvPr/>
        </p:nvGrpSpPr>
        <p:grpSpPr>
          <a:xfrm>
            <a:off x="2179811" y="4729766"/>
            <a:ext cx="7832078" cy="1110328"/>
            <a:chOff x="2179603" y="4888792"/>
            <a:chExt cx="7798544" cy="1110328"/>
          </a:xfrm>
        </p:grpSpPr>
        <p:pic>
          <p:nvPicPr>
            <p:cNvPr id="406" name="Google Shape;406;g3577421c70c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07" name="Google Shape;407;g3577421c70c_0_40"/>
            <p:cNvPicPr preferRelativeResize="0"/>
            <p:nvPr/>
          </p:nvPicPr>
          <p:blipFill rotWithShape="1">
            <a:blip r:embed="rId4">
              <a:alphaModFix/>
            </a:blip>
            <a:srcRect l="9995" t="21987" r="6843" b="5543"/>
            <a:stretch/>
          </p:blipFill>
          <p:spPr>
            <a:xfrm>
              <a:off x="3796545" y="4949617"/>
              <a:ext cx="1406759" cy="526545"/>
            </a:xfrm>
            <a:prstGeom prst="rect">
              <a:avLst/>
            </a:prstGeom>
            <a:noFill/>
            <a:ln>
              <a:noFill/>
            </a:ln>
          </p:spPr>
        </p:pic>
        <p:pic>
          <p:nvPicPr>
            <p:cNvPr id="408" name="Google Shape;408;g3577421c70c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409" name="Google Shape;409;g3577421c70c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410" name="Google Shape;410;g3577421c70c_0_40"/>
            <p:cNvPicPr preferRelativeResize="0"/>
            <p:nvPr/>
          </p:nvPicPr>
          <p:blipFill rotWithShape="1">
            <a:blip r:embed="rId7">
              <a:alphaModFix/>
            </a:blip>
            <a:srcRect l="6518" t="2903" r="6456"/>
            <a:stretch/>
          </p:blipFill>
          <p:spPr>
            <a:xfrm>
              <a:off x="7781600" y="4945247"/>
              <a:ext cx="2196547" cy="545647"/>
            </a:xfrm>
            <a:prstGeom prst="rect">
              <a:avLst/>
            </a:prstGeom>
            <a:noFill/>
            <a:ln>
              <a:noFill/>
            </a:ln>
          </p:spPr>
        </p:pic>
        <p:pic>
          <p:nvPicPr>
            <p:cNvPr id="411" name="Google Shape;411;g3577421c70c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412" name="Google Shape;412;g3577421c70c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413" name="Google Shape;413;g3577421c70c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414" name="Google Shape;414;g3577421c70c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415" name="Google Shape;415;g3577421c70c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416" name="Google Shape;416;g3577421c70c_0_40"/>
          <p:cNvSpPr txBox="1"/>
          <p:nvPr/>
        </p:nvSpPr>
        <p:spPr>
          <a:xfrm>
            <a:off x="3324150" y="2453100"/>
            <a:ext cx="36693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a:solidFill>
                  <a:srgbClr val="1D1D1B"/>
                </a:solidFill>
                <a:latin typeface="Calibri"/>
                <a:ea typeface="Calibri"/>
                <a:cs typeface="Calibri"/>
                <a:sym typeface="Calibri"/>
              </a:rPr>
              <a:t>Disponibile al link</a:t>
            </a:r>
            <a:r>
              <a:rPr lang="en-US" sz="1100" b="0" i="0" u="none" strike="noStrike" cap="none">
                <a:solidFill>
                  <a:srgbClr val="1D1D1B"/>
                </a:solidFill>
                <a:latin typeface="Calibri"/>
                <a:ea typeface="Calibri"/>
                <a:cs typeface="Calibri"/>
                <a:sym typeface="Calibri"/>
              </a:rPr>
              <a:t> </a:t>
            </a:r>
            <a:r>
              <a:rPr lang="en-US" sz="1100" b="0" i="0" u="sng" strike="noStrike" cap="none">
                <a:solidFill>
                  <a:schemeClr val="hlink"/>
                </a:solidFill>
                <a:latin typeface="Calibri"/>
                <a:ea typeface="Calibri"/>
                <a:cs typeface="Calibri"/>
                <a:sym typeface="Calibri"/>
                <a:hlinkClick r:id="rId13"/>
              </a:rPr>
              <a:t>https://tinker-project.eu/elearning/</a:t>
            </a:r>
            <a:endParaRPr sz="1100" b="0" i="0" u="none" strike="noStrike" cap="none">
              <a:solidFill>
                <a:srgbClr val="16C45B"/>
              </a:solidFill>
              <a:latin typeface="Calibri"/>
              <a:ea typeface="Calibri"/>
              <a:cs typeface="Calibri"/>
              <a:sym typeface="Calibri"/>
            </a:endParaRPr>
          </a:p>
        </p:txBody>
      </p:sp>
      <p:pic>
        <p:nvPicPr>
          <p:cNvPr id="417" name="Google Shape;417;g3577421c70c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418" name="Google Shape;418;g3577421c70c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3" algn="ctr" rtl="0">
              <a:lnSpc>
                <a:spcPct val="107916"/>
              </a:lnSpc>
              <a:spcBef>
                <a:spcPts val="0"/>
              </a:spcBef>
              <a:spcAft>
                <a:spcPts val="800"/>
              </a:spcAft>
              <a:buClr>
                <a:srgbClr val="000000"/>
              </a:buClr>
              <a:buSzPts val="1200"/>
              <a:buFont typeface="Arial"/>
              <a:buNone/>
            </a:pPr>
            <a:r>
              <a:rPr lang="en-US" sz="1200" b="1">
                <a:solidFill>
                  <a:srgbClr val="1D1D1B"/>
                </a:solidFill>
                <a:latin typeface="Calibri"/>
                <a:ea typeface="Calibri"/>
                <a:cs typeface="Calibri"/>
                <a:sym typeface="Calibri"/>
              </a:rPr>
              <a:t>Questi contenuti sono distribuiti con licenza </a:t>
            </a:r>
            <a:br>
              <a:rPr lang="en-US" sz="1200" b="1">
                <a:solidFill>
                  <a:srgbClr val="1D1D1B"/>
                </a:solidFill>
                <a:latin typeface="Calibri"/>
                <a:ea typeface="Calibri"/>
                <a:cs typeface="Calibri"/>
                <a:sym typeface="Calibri"/>
              </a:rPr>
            </a:br>
            <a:r>
              <a:rPr lang="en-US" sz="1200" b="1" i="1">
                <a:solidFill>
                  <a:srgbClr val="1D1D1B"/>
                </a:solidFill>
                <a:latin typeface="Calibri"/>
                <a:ea typeface="Calibri"/>
                <a:cs typeface="Calibri"/>
                <a:sym typeface="Calibri"/>
              </a:rPr>
              <a:t>Creative Commons Attribution-NonCommercial 4.0 International </a:t>
            </a:r>
            <a:r>
              <a:rPr lang="en-US" sz="1200" b="1" i="0" u="none" strike="noStrike" cap="none">
                <a:solidFill>
                  <a:srgbClr val="1D1D1B"/>
                </a:solidFill>
                <a:latin typeface="Calibri"/>
                <a:ea typeface="Calibri"/>
                <a:cs typeface="Calibri"/>
                <a:sym typeface="Calibri"/>
              </a:rPr>
              <a:t>(</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Indice dei contenuti (1/2)</a:t>
            </a:r>
            <a:endParaRPr/>
          </a:p>
        </p:txBody>
      </p:sp>
      <p:sp>
        <p:nvSpPr>
          <p:cNvPr id="106" name="Google Shape;106;p6"/>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chemeClr val="accent4"/>
              </a:buClr>
              <a:buSzPts val="2000"/>
              <a:buFont typeface="Arial"/>
              <a:buChar char="•"/>
            </a:pPr>
            <a:r>
              <a:rPr lang="en-US" sz="2000"/>
              <a:t>Diapositiva 1 - Titolo del WP</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Diapositiva 2 - Titolo dell’unità</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Diapositiva 3 - Risultati di apprendimento</a:t>
            </a:r>
            <a:endParaRPr sz="2000"/>
          </a:p>
          <a:p>
            <a:pPr marL="571500" marR="0" lvl="0" indent="-330200" algn="l" rtl="0">
              <a:lnSpc>
                <a:spcPct val="90000"/>
              </a:lnSpc>
              <a:spcBef>
                <a:spcPts val="1000"/>
              </a:spcBef>
              <a:spcAft>
                <a:spcPts val="0"/>
              </a:spcAft>
              <a:buSzPts val="2000"/>
              <a:buChar char="•"/>
            </a:pPr>
            <a:r>
              <a:rPr lang="en-US" sz="2000"/>
              <a:t>Diapositivas 4 &amp; 5 - Indice dei contenuti</a:t>
            </a:r>
            <a:endParaRPr sz="2000"/>
          </a:p>
          <a:p>
            <a:pPr marL="571500" marR="0" lvl="0" indent="-330200" algn="l" rtl="0">
              <a:lnSpc>
                <a:spcPct val="90000"/>
              </a:lnSpc>
              <a:spcBef>
                <a:spcPts val="1000"/>
              </a:spcBef>
              <a:spcAft>
                <a:spcPts val="0"/>
              </a:spcAft>
              <a:buSzPts val="2000"/>
              <a:buChar char="•"/>
            </a:pPr>
            <a:r>
              <a:rPr lang="en-US" sz="2000"/>
              <a:t>Diapositiva 6 - Introduzione</a:t>
            </a:r>
            <a:endParaRPr sz="2000"/>
          </a:p>
          <a:p>
            <a:pPr marL="571500" marR="0" lvl="0" indent="-330200" algn="l" rtl="0">
              <a:lnSpc>
                <a:spcPct val="90000"/>
              </a:lnSpc>
              <a:spcBef>
                <a:spcPts val="1000"/>
              </a:spcBef>
              <a:spcAft>
                <a:spcPts val="0"/>
              </a:spcAft>
              <a:buClr>
                <a:schemeClr val="accent4"/>
              </a:buClr>
              <a:buSzPts val="2000"/>
              <a:buFont typeface="Arial"/>
              <a:buChar char="•"/>
            </a:pPr>
            <a:r>
              <a:rPr lang="en-US" sz="2000"/>
              <a:t>Diapositiva 7 - Attività 1: benvenuto e attività rompighiaccio</a:t>
            </a:r>
            <a:endParaRPr sz="2000"/>
          </a:p>
          <a:p>
            <a:pPr marL="571500" lvl="0" indent="-330200" algn="l" rtl="0">
              <a:lnSpc>
                <a:spcPct val="90000"/>
              </a:lnSpc>
              <a:spcBef>
                <a:spcPts val="1000"/>
              </a:spcBef>
              <a:spcAft>
                <a:spcPts val="0"/>
              </a:spcAft>
              <a:buSzPts val="2000"/>
              <a:buChar char="•"/>
            </a:pPr>
            <a:r>
              <a:rPr lang="en-US" sz="2000"/>
              <a:t>Diapositiva 8 - Introduzione al progetto TINKER</a:t>
            </a:r>
            <a:endParaRPr sz="2000"/>
          </a:p>
          <a:p>
            <a:pPr marL="571500" lvl="0" indent="-330200" algn="l" rtl="0">
              <a:lnSpc>
                <a:spcPct val="90000"/>
              </a:lnSpc>
              <a:spcBef>
                <a:spcPts val="1000"/>
              </a:spcBef>
              <a:spcAft>
                <a:spcPts val="0"/>
              </a:spcAft>
              <a:buSzPts val="2000"/>
              <a:buChar char="•"/>
            </a:pPr>
            <a:r>
              <a:rPr lang="en-US" sz="2000"/>
              <a:t>Diapositiva 9 - Obiettivi del progetto</a:t>
            </a:r>
            <a:endParaRPr sz="2000"/>
          </a:p>
          <a:p>
            <a:pPr marL="571500" lvl="0" indent="-330200" algn="l" rtl="0">
              <a:lnSpc>
                <a:spcPct val="90000"/>
              </a:lnSpc>
              <a:spcBef>
                <a:spcPts val="1000"/>
              </a:spcBef>
              <a:spcAft>
                <a:spcPts val="0"/>
              </a:spcAft>
              <a:buSzPts val="2000"/>
              <a:buChar char="•"/>
            </a:pPr>
            <a:r>
              <a:rPr lang="en-US" sz="2000"/>
              <a:t>Diapositiva 10 - L’esigenza di un approccio TINKER - 1</a:t>
            </a:r>
            <a:endParaRPr sz="2000"/>
          </a:p>
          <a:p>
            <a:pPr marL="571500" lvl="0" indent="-330200" algn="l" rtl="0">
              <a:lnSpc>
                <a:spcPct val="90000"/>
              </a:lnSpc>
              <a:spcBef>
                <a:spcPts val="1000"/>
              </a:spcBef>
              <a:spcAft>
                <a:spcPts val="0"/>
              </a:spcAft>
              <a:buSzPts val="2000"/>
              <a:buChar char="•"/>
            </a:pPr>
            <a:r>
              <a:rPr lang="en-US" sz="2000"/>
              <a:t>Diapositiva 11 - L’esigenza di un approccio TINKER - 2</a:t>
            </a:r>
            <a:endParaRPr sz="2000"/>
          </a:p>
          <a:p>
            <a:pPr marL="571500" lvl="0" indent="-330200" algn="l" rtl="0">
              <a:lnSpc>
                <a:spcPct val="90000"/>
              </a:lnSpc>
              <a:spcBef>
                <a:spcPts val="1000"/>
              </a:spcBef>
              <a:spcAft>
                <a:spcPts val="0"/>
              </a:spcAft>
              <a:buSzPts val="2000"/>
              <a:buChar char="•"/>
            </a:pPr>
            <a:r>
              <a:rPr lang="en-US" sz="2000"/>
              <a:t>Diapositiva 12 - Il quadro di TINKER</a:t>
            </a:r>
            <a:endParaRPr sz="2000"/>
          </a:p>
          <a:p>
            <a:pPr marL="571500" lvl="0" indent="-330200" algn="l" rtl="0">
              <a:lnSpc>
                <a:spcPct val="90000"/>
              </a:lnSpc>
              <a:spcBef>
                <a:spcPts val="1000"/>
              </a:spcBef>
              <a:spcAft>
                <a:spcPts val="0"/>
              </a:spcAft>
              <a:buSzPts val="2000"/>
              <a:buChar char="•"/>
            </a:pPr>
            <a:r>
              <a:rPr lang="en-US" sz="2000"/>
              <a:t>Diapositiva 13 - Il quadro di TINKER - aree dell’informatica e competenze</a:t>
            </a:r>
            <a:endParaRPr sz="2000"/>
          </a:p>
          <a:p>
            <a:pPr marL="571500" lvl="0" indent="-330200" algn="l" rtl="0">
              <a:lnSpc>
                <a:spcPct val="90000"/>
              </a:lnSpc>
              <a:spcBef>
                <a:spcPts val="1000"/>
              </a:spcBef>
              <a:spcAft>
                <a:spcPts val="0"/>
              </a:spcAft>
              <a:buSzPts val="2000"/>
              <a:buChar char="•"/>
            </a:pPr>
            <a:r>
              <a:rPr lang="en-US" sz="2000"/>
              <a:t>Diapositiva 14 - Il quadro di TINKER - apprendimento autentico</a:t>
            </a:r>
            <a:endParaRPr sz="2000"/>
          </a:p>
          <a:p>
            <a:pPr marL="571500" lvl="0" indent="-330200" algn="l" rtl="0">
              <a:lnSpc>
                <a:spcPct val="90000"/>
              </a:lnSpc>
              <a:spcBef>
                <a:spcPts val="1000"/>
              </a:spcBef>
              <a:spcAft>
                <a:spcPts val="0"/>
              </a:spcAft>
              <a:buSzPts val="2000"/>
              <a:buChar char="•"/>
            </a:pPr>
            <a:r>
              <a:rPr lang="en-US" sz="2000"/>
              <a:t>Diapositiva 15 - Il quadro di TINKER - pratiche inclusive di genere</a:t>
            </a:r>
            <a:endParaRPr sz="2000"/>
          </a:p>
          <a:p>
            <a:pPr marL="571500" lvl="0" indent="-330200" algn="l" rtl="0">
              <a:lnSpc>
                <a:spcPct val="90000"/>
              </a:lnSpc>
              <a:spcBef>
                <a:spcPts val="1000"/>
              </a:spcBef>
              <a:spcAft>
                <a:spcPts val="0"/>
              </a:spcAft>
              <a:buSzPts val="2000"/>
              <a:buChar char="•"/>
            </a:pPr>
            <a:r>
              <a:rPr lang="en-US" sz="2000"/>
              <a:t>Diapositiva 16 - Attività 2: autoriflessione</a:t>
            </a:r>
            <a:endParaRPr sz="2000"/>
          </a:p>
          <a:p>
            <a:pPr marL="0" lvl="0" indent="0" algn="l" rtl="0">
              <a:lnSpc>
                <a:spcPct val="90000"/>
              </a:lnSpc>
              <a:spcBef>
                <a:spcPts val="1000"/>
              </a:spcBef>
              <a:spcAft>
                <a:spcPts val="0"/>
              </a:spcAft>
              <a:buSzPts val="2200"/>
              <a:buNone/>
            </a:pPr>
            <a:endParaRPr sz="2000"/>
          </a:p>
        </p:txBody>
      </p:sp>
      <p:pic>
        <p:nvPicPr>
          <p:cNvPr id="107" name="Google Shape;107;p6"/>
          <p:cNvPicPr preferRelativeResize="0"/>
          <p:nvPr/>
        </p:nvPicPr>
        <p:blipFill rotWithShape="1">
          <a:blip r:embed="rId3">
            <a:alphaModFix/>
          </a:blip>
          <a:srcRect/>
          <a:stretch/>
        </p:blipFill>
        <p:spPr>
          <a:xfrm>
            <a:off x="8406288" y="2590800"/>
            <a:ext cx="2466975" cy="1676400"/>
          </a:xfrm>
          <a:prstGeom prst="rect">
            <a:avLst/>
          </a:prstGeom>
          <a:noFill/>
          <a:ln>
            <a:noFill/>
          </a:ln>
        </p:spPr>
      </p:pic>
      <p:sp>
        <p:nvSpPr>
          <p:cNvPr id="108" name="Google Shape;108;p6"/>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i="1">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endParaRPr i="1">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g349161778f7_0_17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Indice dei contenuti (2/2)</a:t>
            </a:r>
            <a:endParaRPr/>
          </a:p>
        </p:txBody>
      </p:sp>
      <p:sp>
        <p:nvSpPr>
          <p:cNvPr id="115" name="Google Shape;115;g349161778f7_0_174"/>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SzPts val="2000"/>
              <a:buChar char="•"/>
            </a:pPr>
            <a:r>
              <a:rPr lang="en-US" sz="2000"/>
              <a:t>Diapositiva 17 - Esplorare l’apprendimento autentico</a:t>
            </a:r>
            <a:endParaRPr sz="2000"/>
          </a:p>
          <a:p>
            <a:pPr marL="571500" lvl="0" indent="-330200" algn="l" rtl="0">
              <a:lnSpc>
                <a:spcPct val="90000"/>
              </a:lnSpc>
              <a:spcBef>
                <a:spcPts val="1000"/>
              </a:spcBef>
              <a:spcAft>
                <a:spcPts val="0"/>
              </a:spcAft>
              <a:buSzPts val="2000"/>
              <a:buChar char="•"/>
            </a:pPr>
            <a:r>
              <a:rPr lang="en-US" sz="2000"/>
              <a:t>Diapositiva 18 - Teorie di apprendimento come base dell’apprendimento autentico</a:t>
            </a:r>
            <a:endParaRPr sz="2000"/>
          </a:p>
          <a:p>
            <a:pPr marL="571500" lvl="0" indent="-330200" algn="l" rtl="0">
              <a:lnSpc>
                <a:spcPct val="90000"/>
              </a:lnSpc>
              <a:spcBef>
                <a:spcPts val="1000"/>
              </a:spcBef>
              <a:spcAft>
                <a:spcPts val="0"/>
              </a:spcAft>
              <a:buSzPts val="2000"/>
              <a:buChar char="•"/>
            </a:pPr>
            <a:r>
              <a:rPr lang="en-US" sz="2000"/>
              <a:t>Diapositiva 19 - I principi dell’apprendimento autentico</a:t>
            </a:r>
            <a:endParaRPr sz="2000"/>
          </a:p>
          <a:p>
            <a:pPr marL="571500" lvl="0" indent="-330200" algn="l" rtl="0">
              <a:lnSpc>
                <a:spcPct val="90000"/>
              </a:lnSpc>
              <a:spcBef>
                <a:spcPts val="1000"/>
              </a:spcBef>
              <a:spcAft>
                <a:spcPts val="0"/>
              </a:spcAft>
              <a:buSzPts val="2000"/>
              <a:buChar char="•"/>
            </a:pPr>
            <a:r>
              <a:rPr lang="en-US" sz="2000"/>
              <a:t>Diapositiva 20 - Attività 3: autoriflessione</a:t>
            </a:r>
            <a:endParaRPr sz="2000"/>
          </a:p>
          <a:p>
            <a:pPr marL="571500" lvl="0" indent="-330200" algn="l" rtl="0">
              <a:lnSpc>
                <a:spcPct val="90000"/>
              </a:lnSpc>
              <a:spcBef>
                <a:spcPts val="1000"/>
              </a:spcBef>
              <a:spcAft>
                <a:spcPts val="0"/>
              </a:spcAft>
              <a:buSzPts val="2000"/>
              <a:buChar char="•"/>
            </a:pPr>
            <a:r>
              <a:rPr lang="en-US" sz="2000"/>
              <a:t>Diapositiva 21 - Apprendimento autentico: promuovere l’inclusione nell’educazione informatica</a:t>
            </a:r>
            <a:endParaRPr sz="2000"/>
          </a:p>
          <a:p>
            <a:pPr marL="571500" lvl="0" indent="-330200" algn="l" rtl="0">
              <a:lnSpc>
                <a:spcPct val="90000"/>
              </a:lnSpc>
              <a:spcBef>
                <a:spcPts val="1000"/>
              </a:spcBef>
              <a:spcAft>
                <a:spcPts val="0"/>
              </a:spcAft>
              <a:buSzPts val="2000"/>
              <a:buChar char="•"/>
            </a:pPr>
            <a:r>
              <a:rPr lang="en-US" sz="2000"/>
              <a:t>Diapositiva 22 - Disuguaglianze di genere nell’informatica - 1</a:t>
            </a:r>
            <a:endParaRPr sz="2000"/>
          </a:p>
          <a:p>
            <a:pPr marL="571500" lvl="0" indent="-330200" algn="l" rtl="0">
              <a:lnSpc>
                <a:spcPct val="90000"/>
              </a:lnSpc>
              <a:spcBef>
                <a:spcPts val="1000"/>
              </a:spcBef>
              <a:spcAft>
                <a:spcPts val="0"/>
              </a:spcAft>
              <a:buSzPts val="2000"/>
              <a:buChar char="•"/>
            </a:pPr>
            <a:r>
              <a:rPr lang="en-US" sz="2000"/>
              <a:t>Diapositiva 23 - Disuguaglianze di genere nell’informatica - 2</a:t>
            </a:r>
            <a:endParaRPr sz="2000"/>
          </a:p>
          <a:p>
            <a:pPr marL="571500" lvl="0" indent="-330200" algn="l" rtl="0">
              <a:lnSpc>
                <a:spcPct val="90000"/>
              </a:lnSpc>
              <a:spcBef>
                <a:spcPts val="1000"/>
              </a:spcBef>
              <a:spcAft>
                <a:spcPts val="0"/>
              </a:spcAft>
              <a:buSzPts val="2000"/>
              <a:buChar char="•"/>
            </a:pPr>
            <a:r>
              <a:rPr lang="en-US" sz="2000"/>
              <a:t>Diapositiva 24 - Apprendimento autentico: un quadro per l’inclusione di genere - 1</a:t>
            </a:r>
            <a:endParaRPr sz="2000"/>
          </a:p>
          <a:p>
            <a:pPr marL="571500" lvl="0" indent="-330200" algn="l" rtl="0">
              <a:lnSpc>
                <a:spcPct val="90000"/>
              </a:lnSpc>
              <a:spcBef>
                <a:spcPts val="1000"/>
              </a:spcBef>
              <a:spcAft>
                <a:spcPts val="0"/>
              </a:spcAft>
              <a:buSzPts val="2000"/>
              <a:buChar char="•"/>
            </a:pPr>
            <a:r>
              <a:rPr lang="en-US" sz="2000"/>
              <a:t>Diapositiva 25 - Apprendimento autentico: un quadro per l’inclusione di genere - 2</a:t>
            </a:r>
            <a:endParaRPr sz="2000"/>
          </a:p>
          <a:p>
            <a:pPr marL="571500" lvl="0" indent="-330200" algn="l" rtl="0">
              <a:lnSpc>
                <a:spcPct val="90000"/>
              </a:lnSpc>
              <a:spcBef>
                <a:spcPts val="1000"/>
              </a:spcBef>
              <a:spcAft>
                <a:spcPts val="0"/>
              </a:spcAft>
              <a:buSzPts val="2000"/>
              <a:buChar char="•"/>
            </a:pPr>
            <a:r>
              <a:rPr lang="en-US" sz="2000"/>
              <a:t>Diapositiva 26 - Apprendimento autentico: un quadro per l’inclusione di genere - 3</a:t>
            </a:r>
            <a:endParaRPr sz="2000"/>
          </a:p>
          <a:p>
            <a:pPr marL="571500" lvl="0" indent="-330200" algn="l" rtl="0">
              <a:lnSpc>
                <a:spcPct val="90000"/>
              </a:lnSpc>
              <a:spcBef>
                <a:spcPts val="1000"/>
              </a:spcBef>
              <a:spcAft>
                <a:spcPts val="0"/>
              </a:spcAft>
              <a:buSzPts val="2000"/>
              <a:buChar char="•"/>
            </a:pPr>
            <a:r>
              <a:rPr lang="en-US" sz="2000"/>
              <a:t>Diapositiva 27 - Apprendimento autentico: un quadro per l’inclusione di genere - 4</a:t>
            </a:r>
            <a:endParaRPr sz="2000"/>
          </a:p>
          <a:p>
            <a:pPr marL="571500" lvl="0" indent="-330200" algn="l" rtl="0">
              <a:lnSpc>
                <a:spcPct val="90000"/>
              </a:lnSpc>
              <a:spcBef>
                <a:spcPts val="1000"/>
              </a:spcBef>
              <a:spcAft>
                <a:spcPts val="0"/>
              </a:spcAft>
              <a:buSzPts val="2000"/>
              <a:buChar char="•"/>
            </a:pPr>
            <a:r>
              <a:rPr lang="en-US" sz="2000"/>
              <a:t>Diapositiva 28 - Attività 4: autoriflessione</a:t>
            </a:r>
            <a:endParaRPr sz="2000"/>
          </a:p>
          <a:p>
            <a:pPr marL="571500" lvl="0" indent="-330200" algn="l" rtl="0">
              <a:lnSpc>
                <a:spcPct val="90000"/>
              </a:lnSpc>
              <a:spcBef>
                <a:spcPts val="1000"/>
              </a:spcBef>
              <a:spcAft>
                <a:spcPts val="0"/>
              </a:spcAft>
              <a:buSzPts val="2000"/>
              <a:buChar char="•"/>
            </a:pPr>
            <a:r>
              <a:rPr lang="en-US" sz="2000"/>
              <a:t>Diapositiva 29 - Riflessioni</a:t>
            </a:r>
            <a:endParaRPr sz="2000"/>
          </a:p>
          <a:p>
            <a:pPr marL="571500" lvl="0" indent="-330200" algn="l" rtl="0">
              <a:lnSpc>
                <a:spcPct val="90000"/>
              </a:lnSpc>
              <a:spcBef>
                <a:spcPts val="1000"/>
              </a:spcBef>
              <a:spcAft>
                <a:spcPts val="0"/>
              </a:spcAft>
              <a:buSzPts val="2000"/>
              <a:buChar char="•"/>
            </a:pPr>
            <a:r>
              <a:rPr lang="en-US" sz="2000"/>
              <a:t>Diapositiva 30 - Compiti per casa/Approfondimenti</a:t>
            </a:r>
            <a:endParaRPr sz="2000"/>
          </a:p>
          <a:p>
            <a:pPr marL="571500" lvl="0" indent="-330200" algn="l" rtl="0">
              <a:lnSpc>
                <a:spcPct val="90000"/>
              </a:lnSpc>
              <a:spcBef>
                <a:spcPts val="1000"/>
              </a:spcBef>
              <a:spcAft>
                <a:spcPts val="0"/>
              </a:spcAft>
              <a:buSzPts val="2000"/>
              <a:buChar char="•"/>
            </a:pPr>
            <a:r>
              <a:rPr lang="en-US" sz="2000"/>
              <a:t>Diapositiva 31 - Bibliografia</a:t>
            </a:r>
            <a:endParaRPr sz="2000"/>
          </a:p>
        </p:txBody>
      </p:sp>
      <p:pic>
        <p:nvPicPr>
          <p:cNvPr id="116" name="Google Shape;116;g349161778f7_0_174"/>
          <p:cNvPicPr preferRelativeResize="0"/>
          <p:nvPr/>
        </p:nvPicPr>
        <p:blipFill rotWithShape="1">
          <a:blip r:embed="rId3">
            <a:alphaModFix/>
          </a:blip>
          <a:srcRect/>
          <a:stretch/>
        </p:blipFill>
        <p:spPr>
          <a:xfrm>
            <a:off x="9214788" y="2782388"/>
            <a:ext cx="2466975" cy="1676400"/>
          </a:xfrm>
          <a:prstGeom prst="rect">
            <a:avLst/>
          </a:prstGeom>
          <a:noFill/>
          <a:ln>
            <a:noFill/>
          </a:ln>
        </p:spPr>
      </p:pic>
      <p:sp>
        <p:nvSpPr>
          <p:cNvPr id="117" name="Google Shape;117;g349161778f7_0_17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i="1">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endParaRPr i="1">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Introduzione</a:t>
            </a:r>
            <a:endParaRPr/>
          </a:p>
        </p:txBody>
      </p:sp>
      <p:sp>
        <p:nvSpPr>
          <p:cNvPr id="124" name="Google Shape;124;p7"/>
          <p:cNvSpPr txBox="1">
            <a:spLocks noGrp="1"/>
          </p:cNvSpPr>
          <p:nvPr>
            <p:ph type="body" idx="1"/>
          </p:nvPr>
        </p:nvSpPr>
        <p:spPr>
          <a:xfrm>
            <a:off x="97973" y="881750"/>
            <a:ext cx="5385600" cy="5870100"/>
          </a:xfrm>
          <a:prstGeom prst="rect">
            <a:avLst/>
          </a:prstGeom>
          <a:noFill/>
          <a:ln>
            <a:noFill/>
          </a:ln>
        </p:spPr>
        <p:txBody>
          <a:bodyPr spcFirstLastPara="1" wrap="square" lIns="91425" tIns="45700" rIns="91425" bIns="45700" anchor="t" anchorCtr="0">
            <a:noAutofit/>
          </a:bodyPr>
          <a:lstStyle/>
          <a:p>
            <a:pPr marL="571500" marR="0" lvl="0" indent="-342900" algn="just" rtl="0">
              <a:lnSpc>
                <a:spcPct val="90000"/>
              </a:lnSpc>
              <a:spcBef>
                <a:spcPts val="1000"/>
              </a:spcBef>
              <a:spcAft>
                <a:spcPts val="0"/>
              </a:spcAft>
              <a:buClr>
                <a:schemeClr val="accent4"/>
              </a:buClr>
              <a:buSzPts val="2200"/>
              <a:buFont typeface="Arial"/>
              <a:buChar char="•"/>
            </a:pPr>
            <a:r>
              <a:rPr lang="en-US"/>
              <a:t>Questa unità si concentra sulla presentazione del </a:t>
            </a:r>
            <a:r>
              <a:rPr lang="en-US" b="1"/>
              <a:t>progetto TINKER</a:t>
            </a:r>
            <a:r>
              <a:rPr lang="en-US"/>
              <a:t>, dei suoi </a:t>
            </a:r>
            <a:r>
              <a:rPr lang="en-US" b="1"/>
              <a:t>obiettivi </a:t>
            </a:r>
            <a:r>
              <a:rPr lang="en-US"/>
              <a:t>e del suo </a:t>
            </a:r>
            <a:r>
              <a:rPr lang="en-US" b="1"/>
              <a:t>ruolo </a:t>
            </a:r>
            <a:r>
              <a:rPr lang="en-US"/>
              <a:t>nell’educazione all’informatica.</a:t>
            </a:r>
            <a:endParaRPr/>
          </a:p>
          <a:p>
            <a:pPr marL="571500" marR="0" lvl="0" indent="-342900" algn="just" rtl="0">
              <a:lnSpc>
                <a:spcPct val="90000"/>
              </a:lnSpc>
              <a:spcBef>
                <a:spcPts val="1000"/>
              </a:spcBef>
              <a:spcAft>
                <a:spcPts val="0"/>
              </a:spcAft>
              <a:buSzPts val="2200"/>
              <a:buChar char="•"/>
            </a:pPr>
            <a:r>
              <a:rPr lang="en-US"/>
              <a:t>Attraverso la presentazione dei dati relativi all’insegnamento dell’informatica in Europa, l’unità enfatizza </a:t>
            </a:r>
            <a:r>
              <a:rPr lang="en-US" b="1"/>
              <a:t>l’esigenza di un approccio autentico</a:t>
            </a:r>
            <a:r>
              <a:rPr lang="en-US"/>
              <a:t> e </a:t>
            </a:r>
            <a:r>
              <a:rPr lang="en-US" b="1"/>
              <a:t>inclusivo di genere</a:t>
            </a:r>
            <a:r>
              <a:rPr lang="en-US"/>
              <a:t>,</a:t>
            </a:r>
            <a:endParaRPr/>
          </a:p>
          <a:p>
            <a:pPr marL="571500" marR="0" lvl="0" indent="-342900" algn="just" rtl="0">
              <a:lnSpc>
                <a:spcPct val="90000"/>
              </a:lnSpc>
              <a:spcBef>
                <a:spcPts val="1000"/>
              </a:spcBef>
              <a:spcAft>
                <a:spcPts val="0"/>
              </a:spcAft>
              <a:buSzPts val="2200"/>
              <a:buChar char="•"/>
            </a:pPr>
            <a:r>
              <a:rPr lang="en-US"/>
              <a:t>Al termine dell’unità, le e i discenti avranno ottenuto una conoscenza preliminare dell’</a:t>
            </a:r>
            <a:r>
              <a:rPr lang="en-US" b="1"/>
              <a:t>apprendimento autentico</a:t>
            </a:r>
            <a:r>
              <a:rPr lang="en-US"/>
              <a:t> e della sua capacità di promuovere un </a:t>
            </a:r>
            <a:r>
              <a:rPr lang="en-US" b="1"/>
              <a:t>ambiente inclusivo</a:t>
            </a:r>
            <a:r>
              <a:rPr lang="en-US"/>
              <a:t> nell’</a:t>
            </a:r>
            <a:r>
              <a:rPr lang="en-US" b="1"/>
              <a:t>educazione all’informatica</a:t>
            </a:r>
            <a:r>
              <a:rPr lang="en-US"/>
              <a:t>.</a:t>
            </a: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25" name="Google Shape;125;p7"/>
          <p:cNvPicPr preferRelativeResize="0"/>
          <p:nvPr/>
        </p:nvPicPr>
        <p:blipFill rotWithShape="1">
          <a:blip r:embed="rId3">
            <a:alphaModFix/>
          </a:blip>
          <a:srcRect/>
          <a:stretch/>
        </p:blipFill>
        <p:spPr>
          <a:xfrm>
            <a:off x="6927223" y="805546"/>
            <a:ext cx="3837118" cy="5755677"/>
          </a:xfrm>
          <a:prstGeom prst="rect">
            <a:avLst/>
          </a:prstGeom>
          <a:noFill/>
          <a:ln>
            <a:noFill/>
          </a:ln>
        </p:spPr>
      </p:pic>
      <p:sp>
        <p:nvSpPr>
          <p:cNvPr id="126" name="Google Shape;126;p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400"/>
              <a:buFont typeface="Arial"/>
              <a:buNone/>
            </a:pPr>
            <a:r>
              <a:rPr lang="en-US" i="1">
                <a:latin typeface="Calibri"/>
                <a:ea typeface="Calibri"/>
                <a:cs typeface="Calibri"/>
                <a:sym typeface="Calibri"/>
              </a:rPr>
              <a:t>Fonte dell’immagine: Freepik</a:t>
            </a:r>
            <a:endParaRPr i="1">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Attività 1: benvenuto e attività rompighiaccio</a:t>
            </a:r>
            <a:endParaRPr/>
          </a:p>
        </p:txBody>
      </p:sp>
      <p:sp>
        <p:nvSpPr>
          <p:cNvPr id="133" name="Google Shape;133;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34" name="Google Shape;134;p9"/>
          <p:cNvSpPr txBox="1"/>
          <p:nvPr/>
        </p:nvSpPr>
        <p:spPr>
          <a:xfrm>
            <a:off x="232425" y="1010050"/>
            <a:ext cx="11736000" cy="1936800"/>
          </a:xfrm>
          <a:prstGeom prst="rect">
            <a:avLst/>
          </a:prstGeom>
          <a:solidFill>
            <a:schemeClr val="lt1"/>
          </a:solid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chemeClr val="dk1"/>
                </a:solidFill>
                <a:latin typeface="Calibri"/>
                <a:ea typeface="Calibri"/>
                <a:cs typeface="Calibri"/>
                <a:sym typeface="Calibri"/>
              </a:rPr>
              <a:t>Pensa</a:t>
            </a:r>
            <a:r>
              <a:rPr lang="en-US" sz="2500">
                <a:solidFill>
                  <a:schemeClr val="dk1"/>
                </a:solidFill>
                <a:latin typeface="Calibri"/>
                <a:ea typeface="Calibri"/>
                <a:cs typeface="Calibri"/>
                <a:sym typeface="Calibri"/>
              </a:rPr>
              <a:t>te a una lezione che avete tenuto di recente.</a:t>
            </a:r>
            <a:endParaRPr sz="2500">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Riflettete sui metodi di insegnamento che avete adottato (ad es., lezioni orali, casi di studio, lezioni basate sui progetti).</a:t>
            </a:r>
            <a:endParaRPr sz="2500" b="0" i="0" u="none" strike="noStrike" cap="none">
              <a:solidFill>
                <a:schemeClr val="dk1"/>
              </a:solidFill>
              <a:latin typeface="Calibri"/>
              <a:ea typeface="Calibri"/>
              <a:cs typeface="Calibri"/>
              <a:sym typeface="Calibri"/>
            </a:endParaRPr>
          </a:p>
        </p:txBody>
      </p:sp>
      <p:sp>
        <p:nvSpPr>
          <p:cNvPr id="135" name="Google Shape;135;p9"/>
          <p:cNvSpPr/>
          <p:nvPr/>
        </p:nvSpPr>
        <p:spPr>
          <a:xfrm rot="10800000">
            <a:off x="3589625" y="32624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9"/>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500"/>
              <a:buFont typeface="Arial"/>
              <a:buNone/>
            </a:pPr>
            <a:endParaRPr sz="25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500"/>
              <a:buFont typeface="Arial"/>
              <a:buNone/>
            </a:pPr>
            <a:r>
              <a:rPr lang="en-US" sz="2500" b="0" i="0" u="none" strike="noStrike" cap="none">
                <a:solidFill>
                  <a:srgbClr val="000000"/>
                </a:solidFill>
                <a:latin typeface="Calibri"/>
                <a:ea typeface="Calibri"/>
                <a:cs typeface="Calibri"/>
                <a:sym typeface="Calibri"/>
              </a:rPr>
              <a:t>Condividete </a:t>
            </a:r>
            <a:r>
              <a:rPr lang="en-US" sz="2500">
                <a:latin typeface="Calibri"/>
                <a:ea typeface="Calibri"/>
                <a:cs typeface="Calibri"/>
                <a:sym typeface="Calibri"/>
              </a:rPr>
              <a:t>le vostre idee con la formatrice o il formatore e con le e i partecipanti.</a:t>
            </a:r>
            <a:endParaRPr sz="2500" b="0" i="0" u="none" strike="noStrike" cap="none">
              <a:solidFill>
                <a:srgbClr val="000000"/>
              </a:solidFill>
              <a:latin typeface="Calibri"/>
              <a:ea typeface="Calibri"/>
              <a:cs typeface="Calibri"/>
              <a:sym typeface="Calibri"/>
            </a:endParaRPr>
          </a:p>
        </p:txBody>
      </p:sp>
      <p:pic>
        <p:nvPicPr>
          <p:cNvPr id="137" name="Google Shape;137;p9"/>
          <p:cNvPicPr preferRelativeResize="0"/>
          <p:nvPr/>
        </p:nvPicPr>
        <p:blipFill rotWithShape="1">
          <a:blip r:embed="rId3">
            <a:alphaModFix/>
          </a:blip>
          <a:srcRect/>
          <a:stretch/>
        </p:blipFill>
        <p:spPr>
          <a:xfrm>
            <a:off x="783063" y="3262438"/>
            <a:ext cx="2447925" cy="2505075"/>
          </a:xfrm>
          <a:prstGeom prst="rect">
            <a:avLst/>
          </a:prstGeom>
          <a:noFill/>
          <a:ln>
            <a:noFill/>
          </a:ln>
        </p:spPr>
      </p:pic>
      <p:sp>
        <p:nvSpPr>
          <p:cNvPr id="138" name="Google Shape;138;p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i="1">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endParaRPr i="1">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g3482da58d6e_0_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Introduzione al progetto TINKER</a:t>
            </a:r>
            <a:endParaRPr/>
          </a:p>
        </p:txBody>
      </p:sp>
      <p:sp>
        <p:nvSpPr>
          <p:cNvPr id="145" name="Google Shape;145;g3482da58d6e_0_2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SzPts val="2200"/>
              <a:buNone/>
            </a:pPr>
            <a:r>
              <a:rPr lang="en-US"/>
              <a:t>Il progetto</a:t>
            </a:r>
            <a:r>
              <a:rPr lang="en-US" b="1"/>
              <a:t> TINKER </a:t>
            </a:r>
            <a:r>
              <a:rPr lang="en-US"/>
              <a:t>(an au</a:t>
            </a:r>
            <a:r>
              <a:rPr lang="en-US" b="1"/>
              <a:t>T</a:t>
            </a:r>
            <a:r>
              <a:rPr lang="en-US"/>
              <a:t>hent</a:t>
            </a:r>
            <a:r>
              <a:rPr lang="en-US" b="1"/>
              <a:t>I</a:t>
            </a:r>
            <a:r>
              <a:rPr lang="en-US"/>
              <a:t>c lear</a:t>
            </a:r>
            <a:r>
              <a:rPr lang="en-US" b="1"/>
              <a:t>N</a:t>
            </a:r>
            <a:r>
              <a:rPr lang="en-US"/>
              <a:t>ing and gender inclusive framewor</a:t>
            </a:r>
            <a:r>
              <a:rPr lang="en-US" b="1"/>
              <a:t>K</a:t>
            </a:r>
            <a:r>
              <a:rPr lang="en-US"/>
              <a:t> for t</a:t>
            </a:r>
            <a:r>
              <a:rPr lang="en-US" b="1"/>
              <a:t>E</a:t>
            </a:r>
            <a:r>
              <a:rPr lang="en-US"/>
              <a:t>aching infoRmatics in schools across Europe) ha l’obiettivo di:</a:t>
            </a:r>
            <a:endParaRPr/>
          </a:p>
          <a:p>
            <a:pPr marL="457200" marR="0" lvl="0" indent="-368300" algn="just" rtl="0">
              <a:lnSpc>
                <a:spcPct val="90000"/>
              </a:lnSpc>
              <a:spcBef>
                <a:spcPts val="1000"/>
              </a:spcBef>
              <a:spcAft>
                <a:spcPts val="0"/>
              </a:spcAft>
              <a:buSzPts val="2200"/>
              <a:buChar char="-"/>
            </a:pPr>
            <a:r>
              <a:rPr lang="en-US"/>
              <a:t>rivoluzionare l’informatica nelle scuole primarie e secondarie di primo grado attraverso l’offerta di un quadro pedagogico completo</a:t>
            </a:r>
            <a:endParaRPr/>
          </a:p>
          <a:p>
            <a:pPr marL="457200" marR="0" lvl="0" indent="-368300" algn="just" rtl="0">
              <a:lnSpc>
                <a:spcPct val="90000"/>
              </a:lnSpc>
              <a:spcBef>
                <a:spcPts val="0"/>
              </a:spcBef>
              <a:spcAft>
                <a:spcPts val="0"/>
              </a:spcAft>
              <a:buSzPts val="2200"/>
              <a:buChar char="-"/>
            </a:pPr>
            <a:r>
              <a:rPr lang="en-US"/>
              <a:t>incoraggiare le e gli studenti a impegnarsi in compiti concreti, promuovendo l’esplorazione e le connessioni intenzionali tra conoscenze teoriche ed esperienze pratiche</a:t>
            </a:r>
            <a:endParaRPr/>
          </a:p>
        </p:txBody>
      </p:sp>
      <p:pic>
        <p:nvPicPr>
          <p:cNvPr id="146" name="Google Shape;146;g3482da58d6e_0_27"/>
          <p:cNvPicPr preferRelativeResize="0"/>
          <p:nvPr/>
        </p:nvPicPr>
        <p:blipFill rotWithShape="1">
          <a:blip r:embed="rId3">
            <a:alphaModFix/>
          </a:blip>
          <a:srcRect/>
          <a:stretch/>
        </p:blipFill>
        <p:spPr>
          <a:xfrm>
            <a:off x="4157088" y="3026525"/>
            <a:ext cx="3877825" cy="3644575"/>
          </a:xfrm>
          <a:prstGeom prst="rect">
            <a:avLst/>
          </a:prstGeom>
          <a:noFill/>
          <a:ln>
            <a:noFill/>
          </a:ln>
        </p:spPr>
      </p:pic>
      <p:sp>
        <p:nvSpPr>
          <p:cNvPr id="147" name="Google Shape;147;g3482da58d6e_0_2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rgbClr val="000000"/>
              </a:buClr>
              <a:buSzPts val="1400"/>
              <a:buFont typeface="Arial"/>
              <a:buNone/>
            </a:pPr>
            <a:r>
              <a:rPr lang="en-US" i="1">
                <a:latin typeface="Calibri"/>
                <a:ea typeface="Calibri"/>
                <a:cs typeface="Calibri"/>
                <a:sym typeface="Calibri"/>
              </a:rPr>
              <a:t>Fonte dell’immagine: sito web TINKER</a:t>
            </a:r>
            <a:endParaRPr i="1">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3482da58d6e_0_3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Obiettivi del progetto</a:t>
            </a:r>
            <a:endParaRPr/>
          </a:p>
        </p:txBody>
      </p:sp>
      <p:sp>
        <p:nvSpPr>
          <p:cNvPr id="154" name="Google Shape;154;g3482da58d6e_0_3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just" rtl="0">
              <a:lnSpc>
                <a:spcPct val="90000"/>
              </a:lnSpc>
              <a:spcBef>
                <a:spcPts val="1000"/>
              </a:spcBef>
              <a:spcAft>
                <a:spcPts val="0"/>
              </a:spcAft>
              <a:buSzPts val="2200"/>
              <a:buChar char="-"/>
            </a:pPr>
            <a:r>
              <a:rPr lang="en-US"/>
              <a:t>Promuovere l’utilizzo di un </a:t>
            </a:r>
            <a:r>
              <a:rPr lang="en-US" b="1"/>
              <a:t>quadro pedagogico </a:t>
            </a:r>
            <a:r>
              <a:rPr lang="en-US"/>
              <a:t>per l’</a:t>
            </a:r>
            <a:r>
              <a:rPr lang="en-US" b="1"/>
              <a:t>insegnamento </a:t>
            </a:r>
            <a:r>
              <a:rPr lang="en-US"/>
              <a:t>e la </a:t>
            </a:r>
            <a:r>
              <a:rPr lang="en-US" b="1"/>
              <a:t>valutazione dell’informatica, basandosi sull’apprendimento autentico</a:t>
            </a:r>
            <a:r>
              <a:rPr lang="en-US"/>
              <a:t> e </a:t>
            </a:r>
            <a:r>
              <a:rPr lang="en-US" b="1"/>
              <a:t>sulle pratiche inclusive di genere contemporanee</a:t>
            </a:r>
            <a:r>
              <a:rPr lang="en-US"/>
              <a:t>, nelle scuole primarie e secondarie di primo grado</a:t>
            </a:r>
            <a:endParaRPr/>
          </a:p>
          <a:p>
            <a:pPr marL="457200" marR="0" lvl="0" indent="0" algn="just" rtl="0">
              <a:lnSpc>
                <a:spcPct val="90000"/>
              </a:lnSpc>
              <a:spcBef>
                <a:spcPts val="0"/>
              </a:spcBef>
              <a:spcAft>
                <a:spcPts val="0"/>
              </a:spcAft>
              <a:buSzPts val="2200"/>
              <a:buNone/>
            </a:pPr>
            <a:endParaRPr/>
          </a:p>
          <a:p>
            <a:pPr marL="457200" marR="0" lvl="0" indent="-368300" algn="just" rtl="0">
              <a:lnSpc>
                <a:spcPct val="90000"/>
              </a:lnSpc>
              <a:spcBef>
                <a:spcPts val="0"/>
              </a:spcBef>
              <a:spcAft>
                <a:spcPts val="0"/>
              </a:spcAft>
              <a:buSzPts val="2200"/>
              <a:buChar char="-"/>
            </a:pPr>
            <a:r>
              <a:rPr lang="en-US"/>
              <a:t>Permettere al </a:t>
            </a:r>
            <a:r>
              <a:rPr lang="en-US" b="1"/>
              <a:t>personale docente</a:t>
            </a:r>
            <a:r>
              <a:rPr lang="en-US"/>
              <a:t> di sviluppare le competenze necessarie alla creazione di </a:t>
            </a:r>
            <a:r>
              <a:rPr lang="en-US" b="1"/>
              <a:t>ambienti per l’apprendimento autentico</a:t>
            </a:r>
            <a:r>
              <a:rPr lang="en-US"/>
              <a:t>, basandosi sulle </a:t>
            </a:r>
            <a:r>
              <a:rPr lang="en-US" b="1"/>
              <a:t>pratiche inclusive di genere</a:t>
            </a:r>
            <a:r>
              <a:rPr lang="en-US"/>
              <a:t> per l’insegnamento dell’informatica</a:t>
            </a:r>
            <a:endParaRPr/>
          </a:p>
          <a:p>
            <a:pPr marL="457200" marR="0" lvl="0" indent="0" algn="just" rtl="0">
              <a:lnSpc>
                <a:spcPct val="90000"/>
              </a:lnSpc>
              <a:spcBef>
                <a:spcPts val="0"/>
              </a:spcBef>
              <a:spcAft>
                <a:spcPts val="0"/>
              </a:spcAft>
              <a:buSzPts val="2200"/>
              <a:buNone/>
            </a:pPr>
            <a:endParaRPr/>
          </a:p>
          <a:p>
            <a:pPr marL="457200" marR="0" lvl="0" indent="-368300" algn="just" rtl="0">
              <a:lnSpc>
                <a:spcPct val="90000"/>
              </a:lnSpc>
              <a:spcBef>
                <a:spcPts val="0"/>
              </a:spcBef>
              <a:spcAft>
                <a:spcPts val="0"/>
              </a:spcAft>
              <a:buSzPts val="2200"/>
              <a:buChar char="-"/>
            </a:pPr>
            <a:r>
              <a:rPr lang="en-US"/>
              <a:t>Supportare l’apprendimento reciproco in tutta l’Europa e facilitare l’adozione di una </a:t>
            </a:r>
            <a:r>
              <a:rPr lang="en-US" b="1"/>
              <a:t>pedagogia basata su dati comprovati </a:t>
            </a:r>
            <a:r>
              <a:rPr lang="en-US"/>
              <a:t>in materia di </a:t>
            </a:r>
            <a:r>
              <a:rPr lang="en-US" b="1"/>
              <a:t>insegnamento</a:t>
            </a:r>
            <a:r>
              <a:rPr lang="en-US"/>
              <a:t> e di </a:t>
            </a:r>
            <a:r>
              <a:rPr lang="en-US" b="1"/>
              <a:t>valutazione dell’informatica</a:t>
            </a:r>
            <a:endParaRPr b="1"/>
          </a:p>
          <a:p>
            <a:pPr marL="457200" marR="0" lvl="0" indent="0" algn="just" rtl="0">
              <a:lnSpc>
                <a:spcPct val="90000"/>
              </a:lnSpc>
              <a:spcBef>
                <a:spcPts val="0"/>
              </a:spcBef>
              <a:spcAft>
                <a:spcPts val="0"/>
              </a:spcAft>
              <a:buSzPts val="2200"/>
              <a:buNone/>
            </a:pPr>
            <a:endParaRPr/>
          </a:p>
          <a:p>
            <a:pPr marL="457200" marR="0" lvl="0" indent="-368300" algn="just" rtl="0">
              <a:lnSpc>
                <a:spcPct val="90000"/>
              </a:lnSpc>
              <a:spcBef>
                <a:spcPts val="0"/>
              </a:spcBef>
              <a:spcAft>
                <a:spcPts val="0"/>
              </a:spcAft>
              <a:buSzPts val="2200"/>
              <a:buChar char="-"/>
            </a:pPr>
            <a:r>
              <a:rPr lang="en-US"/>
              <a:t>Coinvolgere i </a:t>
            </a:r>
            <a:r>
              <a:rPr lang="en-US" b="1"/>
              <a:t>soggetti responsabili delle politiche</a:t>
            </a:r>
            <a:r>
              <a:rPr lang="en-US"/>
              <a:t> dell’</a:t>
            </a:r>
            <a:r>
              <a:rPr lang="en-US" b="1"/>
              <a:t>Unione europea</a:t>
            </a:r>
            <a:r>
              <a:rPr lang="en-US"/>
              <a:t> nelle discussioni sull’insegnamento e sulla valutazione dell’informatica, al fine di migliorare le pratiche educative e le competenze didattiche sul territorio europeo</a:t>
            </a:r>
            <a:endParaRPr/>
          </a:p>
          <a:p>
            <a:pPr marL="0" marR="0" lvl="0" indent="0" algn="l" rtl="0">
              <a:lnSpc>
                <a:spcPct val="90000"/>
              </a:lnSpc>
              <a:spcBef>
                <a:spcPts val="1000"/>
              </a:spcBef>
              <a:spcAft>
                <a:spcPts val="0"/>
              </a:spcAft>
              <a:buSzPts val="2200"/>
              <a:buNone/>
            </a:pPr>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4616</Words>
  <Application>Microsoft Office PowerPoint</Application>
  <PresentationFormat>Widescreen</PresentationFormat>
  <Paragraphs>314</Paragraphs>
  <Slides>32</Slides>
  <Notes>32</Notes>
  <HiddenSlides>0</HiddenSlides>
  <MMClips>0</MMClips>
  <ScaleCrop>false</ScaleCrop>
  <HeadingPairs>
    <vt:vector size="6" baseType="variant">
      <vt:variant>
        <vt:lpstr>Caratteri utilizzati</vt:lpstr>
      </vt:variant>
      <vt:variant>
        <vt:i4>3</vt:i4>
      </vt:variant>
      <vt:variant>
        <vt:lpstr>Tema</vt:lpstr>
      </vt:variant>
      <vt:variant>
        <vt:i4>3</vt:i4>
      </vt:variant>
      <vt:variant>
        <vt:lpstr>Titoli diapositive</vt:lpstr>
      </vt:variant>
      <vt:variant>
        <vt:i4>32</vt:i4>
      </vt:variant>
    </vt:vector>
  </HeadingPairs>
  <TitlesOfParts>
    <vt:vector size="38" baseType="lpstr">
      <vt:lpstr>Arial</vt:lpstr>
      <vt:lpstr>Open Sans</vt:lpstr>
      <vt:lpstr>Calibri</vt:lpstr>
      <vt:lpstr>CARDET Course template - Cover page</vt:lpstr>
      <vt:lpstr>CARDET Course template</vt:lpstr>
      <vt:lpstr>CARDET Course template</vt:lpstr>
      <vt:lpstr>WP3: Formazione del personale docente per una didattica dell’informatica autentica e inclusiva in termini di genere</vt:lpstr>
      <vt:lpstr>Modulo 1: Panoramica del progetto TINKER e introduzione preliminare all’apprendimento autentico e alle pratiche inclusive di genere</vt:lpstr>
      <vt:lpstr>Risultati di apprendimento</vt:lpstr>
      <vt:lpstr>Indice dei contenuti (1/2)</vt:lpstr>
      <vt:lpstr>Indice dei contenuti (2/2)</vt:lpstr>
      <vt:lpstr>Introduzione</vt:lpstr>
      <vt:lpstr>Attività 1: benvenuto e attività rompighiaccio</vt:lpstr>
      <vt:lpstr>Introduzione al progetto TINKER</vt:lpstr>
      <vt:lpstr>Obiettivi del progetto</vt:lpstr>
      <vt:lpstr>L’esigenza di un approccio TINKER - 1</vt:lpstr>
      <vt:lpstr>L’esigenza di un approccio TINKER - 2</vt:lpstr>
      <vt:lpstr>Il quadro di TINKER</vt:lpstr>
      <vt:lpstr>Il quadro di TINKER - aree dell’informatica e competenze</vt:lpstr>
      <vt:lpstr>Il quadro di TINKER- apprendimento autentico</vt:lpstr>
      <vt:lpstr>Il quadro di TINKER - pratiche inclusive di genere</vt:lpstr>
      <vt:lpstr>Attività 2: autoriflessione</vt:lpstr>
      <vt:lpstr>Esplorare l’apprendimento autentico</vt:lpstr>
      <vt:lpstr>Teorie di apprendimento come base dell’apprendimento autentico</vt:lpstr>
      <vt:lpstr>I principi dell’apprendimento autentico</vt:lpstr>
      <vt:lpstr>Attività 3: autoriflessione</vt:lpstr>
      <vt:lpstr>Apprendimento autentico: promuovere l’inclusione nell’educazione informatica</vt:lpstr>
      <vt:lpstr>Disuguaglianze di genere nell’informatica - 1</vt:lpstr>
      <vt:lpstr>Disuguaglianze di genere nell’informatica - 2</vt:lpstr>
      <vt:lpstr>Apprendimento autentico: un quadro per l’inclusione di genere - 1</vt:lpstr>
      <vt:lpstr>Apprendimento autentico: un quadro per l’inclusione di genere - 2</vt:lpstr>
      <vt:lpstr>Apprendimento autentico: un quadro per l’inclusione di genere - 3</vt:lpstr>
      <vt:lpstr>Apprendimento autentico: un quadro per l’inclusione di genere - 4</vt:lpstr>
      <vt:lpstr>Attività 4: autoriflessione</vt:lpstr>
      <vt:lpstr>Riflessioni</vt:lpstr>
      <vt:lpstr>Compiti per casa/Approfondimenti</vt:lpstr>
      <vt:lpstr>Bibliografia</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WP3: Formazione del personale docente per una didattica dell’informatica autentica e inclusiva in termini di genere</dc:title>
  <dc:creator>2Fast4u</dc:creator>
  <cp:lastModifiedBy>Suzanne Ott – CESIE ETS</cp:lastModifiedBy>
  <cp:revision>1</cp:revision>
  <dcterms:created xsi:type="dcterms:W3CDTF">2014-07-11T09:12:14Z</dcterms:created>
  <dcterms:modified xsi:type="dcterms:W3CDTF">2025-07-10T09:28:26Z</dcterms:modified>
</cp:coreProperties>
</file>